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286" r:id="rId2"/>
    <p:sldId id="257" r:id="rId3"/>
    <p:sldId id="363" r:id="rId4"/>
    <p:sldId id="364" r:id="rId5"/>
    <p:sldId id="365" r:id="rId6"/>
    <p:sldId id="366" r:id="rId7"/>
    <p:sldId id="367" r:id="rId8"/>
    <p:sldId id="368" r:id="rId9"/>
    <p:sldId id="369" r:id="rId10"/>
    <p:sldId id="357" r:id="rId11"/>
    <p:sldId id="370" r:id="rId12"/>
    <p:sldId id="371" r:id="rId13"/>
    <p:sldId id="372" r:id="rId14"/>
    <p:sldId id="373" r:id="rId15"/>
    <p:sldId id="374" r:id="rId16"/>
    <p:sldId id="375" r:id="rId17"/>
    <p:sldId id="376" r:id="rId18"/>
    <p:sldId id="377" r:id="rId19"/>
    <p:sldId id="378" r:id="rId20"/>
    <p:sldId id="379" r:id="rId21"/>
    <p:sldId id="380" r:id="rId22"/>
    <p:sldId id="381" r:id="rId23"/>
    <p:sldId id="382" r:id="rId24"/>
    <p:sldId id="383" r:id="rId25"/>
    <p:sldId id="384" r:id="rId26"/>
    <p:sldId id="385" r:id="rId27"/>
    <p:sldId id="386" r:id="rId28"/>
    <p:sldId id="387" r:id="rId29"/>
    <p:sldId id="388" r:id="rId30"/>
    <p:sldId id="389" r:id="rId31"/>
    <p:sldId id="390" r:id="rId32"/>
    <p:sldId id="391" r:id="rId33"/>
    <p:sldId id="392" r:id="rId34"/>
    <p:sldId id="393" r:id="rId35"/>
    <p:sldId id="394" r:id="rId36"/>
    <p:sldId id="395" r:id="rId37"/>
    <p:sldId id="397" r:id="rId38"/>
    <p:sldId id="396" r:id="rId39"/>
    <p:sldId id="398" r:id="rId40"/>
    <p:sldId id="399" r:id="rId41"/>
    <p:sldId id="400" r:id="rId42"/>
    <p:sldId id="401" r:id="rId43"/>
    <p:sldId id="402" r:id="rId44"/>
    <p:sldId id="306"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726" autoAdjust="0"/>
    <p:restoredTop sz="94660"/>
  </p:normalViewPr>
  <p:slideViewPr>
    <p:cSldViewPr>
      <p:cViewPr varScale="1">
        <p:scale>
          <a:sx n="68" d="100"/>
          <a:sy n="68" d="100"/>
        </p:scale>
        <p:origin x="-144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9932CE-C1CD-4DDF-B77A-958E0EA6C4CC}" type="datetimeFigureOut">
              <a:rPr lang="en-IN" smtClean="0"/>
              <a:pPr/>
              <a:t>23-01-2019</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26B673-62A4-4A04-93A8-30FFDA3EE4F4}" type="slidenum">
              <a:rPr lang="en-IN" smtClean="0"/>
              <a:pPr/>
              <a:t>‹#›</a:t>
            </a:fld>
            <a:endParaRPr lang="en-IN"/>
          </a:p>
        </p:txBody>
      </p:sp>
    </p:spTree>
    <p:extLst>
      <p:ext uri="{BB962C8B-B14F-4D97-AF65-F5344CB8AC3E}">
        <p14:creationId xmlns:p14="http://schemas.microsoft.com/office/powerpoint/2010/main" xmlns="" val="10351000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826B673-62A4-4A04-93A8-30FFDA3EE4F4}" type="slidenum">
              <a:rPr lang="en-IN" smtClean="0"/>
              <a:pPr/>
              <a:t>20</a:t>
            </a:fld>
            <a:endParaRPr lang="en-IN"/>
          </a:p>
        </p:txBody>
      </p:sp>
    </p:spTree>
    <p:extLst>
      <p:ext uri="{BB962C8B-B14F-4D97-AF65-F5344CB8AC3E}">
        <p14:creationId xmlns:p14="http://schemas.microsoft.com/office/powerpoint/2010/main" xmlns="" val="42594498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826B673-62A4-4A04-93A8-30FFDA3EE4F4}" type="slidenum">
              <a:rPr lang="en-IN" smtClean="0"/>
              <a:pPr/>
              <a:t>29</a:t>
            </a:fld>
            <a:endParaRPr lang="en-IN"/>
          </a:p>
        </p:txBody>
      </p:sp>
    </p:spTree>
    <p:extLst>
      <p:ext uri="{BB962C8B-B14F-4D97-AF65-F5344CB8AC3E}">
        <p14:creationId xmlns:p14="http://schemas.microsoft.com/office/powerpoint/2010/main" xmlns="" val="42594498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826B673-62A4-4A04-93A8-30FFDA3EE4F4}" type="slidenum">
              <a:rPr lang="en-IN" smtClean="0"/>
              <a:pPr/>
              <a:t>30</a:t>
            </a:fld>
            <a:endParaRPr lang="en-IN"/>
          </a:p>
        </p:txBody>
      </p:sp>
    </p:spTree>
    <p:extLst>
      <p:ext uri="{BB962C8B-B14F-4D97-AF65-F5344CB8AC3E}">
        <p14:creationId xmlns:p14="http://schemas.microsoft.com/office/powerpoint/2010/main" xmlns="" val="42594498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826B673-62A4-4A04-93A8-30FFDA3EE4F4}" type="slidenum">
              <a:rPr lang="en-IN" smtClean="0"/>
              <a:pPr/>
              <a:t>31</a:t>
            </a:fld>
            <a:endParaRPr lang="en-IN"/>
          </a:p>
        </p:txBody>
      </p:sp>
    </p:spTree>
    <p:extLst>
      <p:ext uri="{BB962C8B-B14F-4D97-AF65-F5344CB8AC3E}">
        <p14:creationId xmlns:p14="http://schemas.microsoft.com/office/powerpoint/2010/main" xmlns="" val="42594498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826B673-62A4-4A04-93A8-30FFDA3EE4F4}" type="slidenum">
              <a:rPr lang="en-IN" smtClean="0"/>
              <a:pPr/>
              <a:t>32</a:t>
            </a:fld>
            <a:endParaRPr lang="en-IN"/>
          </a:p>
        </p:txBody>
      </p:sp>
    </p:spTree>
    <p:extLst>
      <p:ext uri="{BB962C8B-B14F-4D97-AF65-F5344CB8AC3E}">
        <p14:creationId xmlns:p14="http://schemas.microsoft.com/office/powerpoint/2010/main" xmlns="" val="425944989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826B673-62A4-4A04-93A8-30FFDA3EE4F4}" type="slidenum">
              <a:rPr lang="en-IN" smtClean="0"/>
              <a:pPr/>
              <a:t>33</a:t>
            </a:fld>
            <a:endParaRPr lang="en-IN"/>
          </a:p>
        </p:txBody>
      </p:sp>
    </p:spTree>
    <p:extLst>
      <p:ext uri="{BB962C8B-B14F-4D97-AF65-F5344CB8AC3E}">
        <p14:creationId xmlns:p14="http://schemas.microsoft.com/office/powerpoint/2010/main" xmlns="" val="42594498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826B673-62A4-4A04-93A8-30FFDA3EE4F4}" type="slidenum">
              <a:rPr lang="en-IN" smtClean="0"/>
              <a:pPr/>
              <a:t>34</a:t>
            </a:fld>
            <a:endParaRPr lang="en-IN"/>
          </a:p>
        </p:txBody>
      </p:sp>
    </p:spTree>
    <p:extLst>
      <p:ext uri="{BB962C8B-B14F-4D97-AF65-F5344CB8AC3E}">
        <p14:creationId xmlns:p14="http://schemas.microsoft.com/office/powerpoint/2010/main" xmlns="" val="42594498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826B673-62A4-4A04-93A8-30FFDA3EE4F4}" type="slidenum">
              <a:rPr lang="en-IN" smtClean="0"/>
              <a:pPr/>
              <a:t>35</a:t>
            </a:fld>
            <a:endParaRPr lang="en-IN"/>
          </a:p>
        </p:txBody>
      </p:sp>
    </p:spTree>
    <p:extLst>
      <p:ext uri="{BB962C8B-B14F-4D97-AF65-F5344CB8AC3E}">
        <p14:creationId xmlns:p14="http://schemas.microsoft.com/office/powerpoint/2010/main" xmlns="" val="42594498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826B673-62A4-4A04-93A8-30FFDA3EE4F4}" type="slidenum">
              <a:rPr lang="en-IN" smtClean="0"/>
              <a:pPr/>
              <a:t>36</a:t>
            </a:fld>
            <a:endParaRPr lang="en-IN"/>
          </a:p>
        </p:txBody>
      </p:sp>
    </p:spTree>
    <p:extLst>
      <p:ext uri="{BB962C8B-B14F-4D97-AF65-F5344CB8AC3E}">
        <p14:creationId xmlns:p14="http://schemas.microsoft.com/office/powerpoint/2010/main" xmlns="" val="42594498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826B673-62A4-4A04-93A8-30FFDA3EE4F4}" type="slidenum">
              <a:rPr lang="en-IN" smtClean="0"/>
              <a:pPr/>
              <a:t>37</a:t>
            </a:fld>
            <a:endParaRPr lang="en-IN"/>
          </a:p>
        </p:txBody>
      </p:sp>
    </p:spTree>
    <p:extLst>
      <p:ext uri="{BB962C8B-B14F-4D97-AF65-F5344CB8AC3E}">
        <p14:creationId xmlns:p14="http://schemas.microsoft.com/office/powerpoint/2010/main" xmlns="" val="42594498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826B673-62A4-4A04-93A8-30FFDA3EE4F4}" type="slidenum">
              <a:rPr lang="en-IN" smtClean="0"/>
              <a:pPr/>
              <a:t>38</a:t>
            </a:fld>
            <a:endParaRPr lang="en-IN"/>
          </a:p>
        </p:txBody>
      </p:sp>
    </p:spTree>
    <p:extLst>
      <p:ext uri="{BB962C8B-B14F-4D97-AF65-F5344CB8AC3E}">
        <p14:creationId xmlns:p14="http://schemas.microsoft.com/office/powerpoint/2010/main" xmlns="" val="42594498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826B673-62A4-4A04-93A8-30FFDA3EE4F4}" type="slidenum">
              <a:rPr lang="en-IN" smtClean="0"/>
              <a:pPr/>
              <a:t>21</a:t>
            </a:fld>
            <a:endParaRPr lang="en-IN"/>
          </a:p>
        </p:txBody>
      </p:sp>
    </p:spTree>
    <p:extLst>
      <p:ext uri="{BB962C8B-B14F-4D97-AF65-F5344CB8AC3E}">
        <p14:creationId xmlns:p14="http://schemas.microsoft.com/office/powerpoint/2010/main" xmlns="" val="42594498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826B673-62A4-4A04-93A8-30FFDA3EE4F4}" type="slidenum">
              <a:rPr lang="en-IN" smtClean="0"/>
              <a:pPr/>
              <a:t>39</a:t>
            </a:fld>
            <a:endParaRPr lang="en-IN"/>
          </a:p>
        </p:txBody>
      </p:sp>
    </p:spTree>
    <p:extLst>
      <p:ext uri="{BB962C8B-B14F-4D97-AF65-F5344CB8AC3E}">
        <p14:creationId xmlns:p14="http://schemas.microsoft.com/office/powerpoint/2010/main" xmlns="" val="425944989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826B673-62A4-4A04-93A8-30FFDA3EE4F4}" type="slidenum">
              <a:rPr lang="en-IN" smtClean="0"/>
              <a:pPr/>
              <a:t>40</a:t>
            </a:fld>
            <a:endParaRPr lang="en-IN"/>
          </a:p>
        </p:txBody>
      </p:sp>
    </p:spTree>
    <p:extLst>
      <p:ext uri="{BB962C8B-B14F-4D97-AF65-F5344CB8AC3E}">
        <p14:creationId xmlns:p14="http://schemas.microsoft.com/office/powerpoint/2010/main" xmlns="" val="42594498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826B673-62A4-4A04-93A8-30FFDA3EE4F4}" type="slidenum">
              <a:rPr lang="en-IN" smtClean="0"/>
              <a:pPr/>
              <a:t>41</a:t>
            </a:fld>
            <a:endParaRPr lang="en-IN"/>
          </a:p>
        </p:txBody>
      </p:sp>
    </p:spTree>
    <p:extLst>
      <p:ext uri="{BB962C8B-B14F-4D97-AF65-F5344CB8AC3E}">
        <p14:creationId xmlns:p14="http://schemas.microsoft.com/office/powerpoint/2010/main" xmlns="" val="42594498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826B673-62A4-4A04-93A8-30FFDA3EE4F4}" type="slidenum">
              <a:rPr lang="en-IN" smtClean="0"/>
              <a:pPr/>
              <a:t>42</a:t>
            </a:fld>
            <a:endParaRPr lang="en-IN"/>
          </a:p>
        </p:txBody>
      </p:sp>
    </p:spTree>
    <p:extLst>
      <p:ext uri="{BB962C8B-B14F-4D97-AF65-F5344CB8AC3E}">
        <p14:creationId xmlns:p14="http://schemas.microsoft.com/office/powerpoint/2010/main" xmlns="" val="425944989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826B673-62A4-4A04-93A8-30FFDA3EE4F4}" type="slidenum">
              <a:rPr lang="en-IN" smtClean="0"/>
              <a:pPr/>
              <a:t>43</a:t>
            </a:fld>
            <a:endParaRPr lang="en-IN"/>
          </a:p>
        </p:txBody>
      </p:sp>
    </p:spTree>
    <p:extLst>
      <p:ext uri="{BB962C8B-B14F-4D97-AF65-F5344CB8AC3E}">
        <p14:creationId xmlns:p14="http://schemas.microsoft.com/office/powerpoint/2010/main" xmlns="" val="42594498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826B673-62A4-4A04-93A8-30FFDA3EE4F4}" type="slidenum">
              <a:rPr lang="en-IN" smtClean="0"/>
              <a:pPr/>
              <a:t>22</a:t>
            </a:fld>
            <a:endParaRPr lang="en-IN"/>
          </a:p>
        </p:txBody>
      </p:sp>
    </p:spTree>
    <p:extLst>
      <p:ext uri="{BB962C8B-B14F-4D97-AF65-F5344CB8AC3E}">
        <p14:creationId xmlns:p14="http://schemas.microsoft.com/office/powerpoint/2010/main" xmlns="" val="42594498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826B673-62A4-4A04-93A8-30FFDA3EE4F4}" type="slidenum">
              <a:rPr lang="en-IN" smtClean="0"/>
              <a:pPr/>
              <a:t>23</a:t>
            </a:fld>
            <a:endParaRPr lang="en-IN"/>
          </a:p>
        </p:txBody>
      </p:sp>
    </p:spTree>
    <p:extLst>
      <p:ext uri="{BB962C8B-B14F-4D97-AF65-F5344CB8AC3E}">
        <p14:creationId xmlns:p14="http://schemas.microsoft.com/office/powerpoint/2010/main" xmlns="" val="42594498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826B673-62A4-4A04-93A8-30FFDA3EE4F4}" type="slidenum">
              <a:rPr lang="en-IN" smtClean="0"/>
              <a:pPr/>
              <a:t>24</a:t>
            </a:fld>
            <a:endParaRPr lang="en-IN"/>
          </a:p>
        </p:txBody>
      </p:sp>
    </p:spTree>
    <p:extLst>
      <p:ext uri="{BB962C8B-B14F-4D97-AF65-F5344CB8AC3E}">
        <p14:creationId xmlns:p14="http://schemas.microsoft.com/office/powerpoint/2010/main" xmlns="" val="42594498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826B673-62A4-4A04-93A8-30FFDA3EE4F4}" type="slidenum">
              <a:rPr lang="en-IN" smtClean="0"/>
              <a:pPr/>
              <a:t>25</a:t>
            </a:fld>
            <a:endParaRPr lang="en-IN"/>
          </a:p>
        </p:txBody>
      </p:sp>
    </p:spTree>
    <p:extLst>
      <p:ext uri="{BB962C8B-B14F-4D97-AF65-F5344CB8AC3E}">
        <p14:creationId xmlns:p14="http://schemas.microsoft.com/office/powerpoint/2010/main" xmlns="" val="42594498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826B673-62A4-4A04-93A8-30FFDA3EE4F4}" type="slidenum">
              <a:rPr lang="en-IN" smtClean="0"/>
              <a:pPr/>
              <a:t>26</a:t>
            </a:fld>
            <a:endParaRPr lang="en-IN"/>
          </a:p>
        </p:txBody>
      </p:sp>
    </p:spTree>
    <p:extLst>
      <p:ext uri="{BB962C8B-B14F-4D97-AF65-F5344CB8AC3E}">
        <p14:creationId xmlns:p14="http://schemas.microsoft.com/office/powerpoint/2010/main" xmlns="" val="42594498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826B673-62A4-4A04-93A8-30FFDA3EE4F4}" type="slidenum">
              <a:rPr lang="en-IN" smtClean="0"/>
              <a:pPr/>
              <a:t>27</a:t>
            </a:fld>
            <a:endParaRPr lang="en-IN"/>
          </a:p>
        </p:txBody>
      </p:sp>
    </p:spTree>
    <p:extLst>
      <p:ext uri="{BB962C8B-B14F-4D97-AF65-F5344CB8AC3E}">
        <p14:creationId xmlns:p14="http://schemas.microsoft.com/office/powerpoint/2010/main" xmlns="" val="42594498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826B673-62A4-4A04-93A8-30FFDA3EE4F4}" type="slidenum">
              <a:rPr lang="en-IN" smtClean="0"/>
              <a:pPr/>
              <a:t>28</a:t>
            </a:fld>
            <a:endParaRPr lang="en-IN"/>
          </a:p>
        </p:txBody>
      </p:sp>
    </p:spTree>
    <p:extLst>
      <p:ext uri="{BB962C8B-B14F-4D97-AF65-F5344CB8AC3E}">
        <p14:creationId xmlns:p14="http://schemas.microsoft.com/office/powerpoint/2010/main" xmlns="" val="42594498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1/23/2019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3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4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4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4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4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themeOverride" Target="../theme/themeOverride1.xml"/><Relationship Id="rId5" Type="http://schemas.openxmlformats.org/officeDocument/2006/relationships/image" Target="../media/image4.jpeg"/><Relationship Id="rId4" Type="http://schemas.openxmlformats.org/officeDocument/2006/relationships/image" Target="../media/image1.jpe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0"/>
            <a:ext cx="7772400" cy="2590799"/>
          </a:xfrm>
        </p:spPr>
        <p:txBody>
          <a:bodyPr>
            <a:normAutofit/>
          </a:bodyPr>
          <a:lstStyle/>
          <a:p>
            <a:r>
              <a:rPr lang="en-US" dirty="0" smtClean="0"/>
              <a:t>()</a:t>
            </a:r>
            <a:endParaRPr lang="en-US" dirty="0"/>
          </a:p>
        </p:txBody>
      </p:sp>
      <p:sp>
        <p:nvSpPr>
          <p:cNvPr id="3" name="Subtitle 2"/>
          <p:cNvSpPr>
            <a:spLocks noGrp="1"/>
          </p:cNvSpPr>
          <p:nvPr>
            <p:ph type="subTitle" idx="1"/>
          </p:nvPr>
        </p:nvSpPr>
        <p:spPr>
          <a:xfrm>
            <a:off x="1371600" y="5029200"/>
            <a:ext cx="6400800" cy="914400"/>
          </a:xfrm>
        </p:spPr>
        <p:txBody>
          <a:bodyPr/>
          <a:lstStyle/>
          <a:p>
            <a:pPr algn="r"/>
            <a:endParaRPr lang="en-US" dirty="0"/>
          </a:p>
        </p:txBody>
      </p:sp>
      <p:sp>
        <p:nvSpPr>
          <p:cNvPr id="4" name="Rectangle 3"/>
          <p:cNvSpPr/>
          <p:nvPr/>
        </p:nvSpPr>
        <p:spPr>
          <a:xfrm>
            <a:off x="228600" y="304800"/>
            <a:ext cx="8610600" cy="62484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28600" y="1524000"/>
            <a:ext cx="8610600" cy="32766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000" b="1" dirty="0" smtClean="0">
                <a:solidFill>
                  <a:srgbClr val="002060"/>
                </a:solidFill>
              </a:rPr>
              <a:t>RECENT UPDATES IN GST</a:t>
            </a:r>
            <a:endParaRPr lang="en-US" sz="6000" b="1" dirty="0">
              <a:solidFill>
                <a:srgbClr val="002060"/>
              </a:solidFill>
            </a:endParaRPr>
          </a:p>
        </p:txBody>
      </p:sp>
      <p:sp>
        <p:nvSpPr>
          <p:cNvPr id="6" name="TextBox 5"/>
          <p:cNvSpPr txBox="1"/>
          <p:nvPr/>
        </p:nvSpPr>
        <p:spPr>
          <a:xfrm>
            <a:off x="5943600" y="5105400"/>
            <a:ext cx="2743200" cy="646331"/>
          </a:xfrm>
          <a:prstGeom prst="rect">
            <a:avLst/>
          </a:prstGeom>
          <a:noFill/>
        </p:spPr>
        <p:txBody>
          <a:bodyPr wrap="square" rtlCol="0">
            <a:spAutoFit/>
          </a:bodyPr>
          <a:lstStyle/>
          <a:p>
            <a:r>
              <a:rPr lang="en-US" sz="3600" dirty="0" err="1" smtClean="0">
                <a:solidFill>
                  <a:srgbClr val="0070C0"/>
                </a:solidFill>
              </a:rPr>
              <a:t>CA.Cyrjoe</a:t>
            </a:r>
            <a:r>
              <a:rPr lang="en-US" sz="3600" dirty="0" smtClean="0">
                <a:solidFill>
                  <a:srgbClr val="0070C0"/>
                </a:solidFill>
              </a:rPr>
              <a:t> V J</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12954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25000"/>
                </a:schemeClr>
              </a:buClr>
              <a:defRPr/>
            </a:pPr>
            <a:r>
              <a:rPr lang="en-IN" sz="4000" b="1" dirty="0">
                <a:solidFill>
                  <a:srgbClr val="C00000"/>
                </a:solidFill>
              </a:rPr>
              <a:t>Circular No. 76/50/2018-GST dated December 31, 2018) </a:t>
            </a:r>
          </a:p>
        </p:txBody>
      </p:sp>
      <p:sp>
        <p:nvSpPr>
          <p:cNvPr id="5" name="Rectangle 4"/>
          <p:cNvSpPr/>
          <p:nvPr/>
        </p:nvSpPr>
        <p:spPr>
          <a:xfrm>
            <a:off x="152400" y="1447800"/>
            <a:ext cx="8839200" cy="52578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US" sz="3000" b="1" u="sng" dirty="0" smtClean="0">
                <a:solidFill>
                  <a:schemeClr val="accent6">
                    <a:lumMod val="50000"/>
                  </a:schemeClr>
                </a:solidFill>
              </a:rPr>
              <a:t>Clarification on Certain Issues</a:t>
            </a:r>
          </a:p>
          <a:p>
            <a:pPr marL="457200" indent="-457200">
              <a:buFont typeface="Wingdings" pitchFamily="2" charset="2"/>
              <a:buChar char="§"/>
            </a:pPr>
            <a:r>
              <a:rPr lang="en-IN" altLang="en-US" sz="3000" dirty="0">
                <a:solidFill>
                  <a:srgbClr val="0070C0"/>
                </a:solidFill>
              </a:rPr>
              <a:t>Sale by Govt. Departments to </a:t>
            </a:r>
            <a:r>
              <a:rPr lang="en-IN" altLang="en-US" sz="3000" b="1" dirty="0">
                <a:solidFill>
                  <a:srgbClr val="0070C0"/>
                </a:solidFill>
              </a:rPr>
              <a:t>unregistered person; </a:t>
            </a:r>
          </a:p>
          <a:p>
            <a:pPr marL="457200" indent="-457200">
              <a:buFont typeface="Wingdings" pitchFamily="2" charset="2"/>
              <a:buChar char="§"/>
            </a:pPr>
            <a:r>
              <a:rPr lang="en-IN" altLang="en-US" sz="3000" dirty="0" err="1">
                <a:solidFill>
                  <a:srgbClr val="0070C0"/>
                </a:solidFill>
              </a:rPr>
              <a:t>Leviability</a:t>
            </a:r>
            <a:r>
              <a:rPr lang="en-IN" altLang="en-US" sz="3000" dirty="0">
                <a:solidFill>
                  <a:srgbClr val="0070C0"/>
                </a:solidFill>
              </a:rPr>
              <a:t> of </a:t>
            </a:r>
            <a:r>
              <a:rPr lang="en-IN" altLang="en-US" sz="3000" b="1" dirty="0">
                <a:solidFill>
                  <a:srgbClr val="0070C0"/>
                </a:solidFill>
              </a:rPr>
              <a:t>Penalty under section 73(11) </a:t>
            </a:r>
            <a:r>
              <a:rPr lang="en-IN" altLang="en-US" sz="3000" dirty="0">
                <a:solidFill>
                  <a:srgbClr val="0070C0"/>
                </a:solidFill>
              </a:rPr>
              <a:t>of the CGST Act; </a:t>
            </a:r>
          </a:p>
          <a:p>
            <a:pPr marL="457200" indent="-457200">
              <a:buFont typeface="Wingdings" pitchFamily="2" charset="2"/>
              <a:buChar char="§"/>
            </a:pPr>
            <a:r>
              <a:rPr lang="en-IN" altLang="en-US" sz="3000" b="1" dirty="0">
                <a:solidFill>
                  <a:srgbClr val="0070C0"/>
                </a:solidFill>
              </a:rPr>
              <a:t>Rate of tax </a:t>
            </a:r>
            <a:r>
              <a:rPr lang="en-IN" altLang="en-US" sz="3000" dirty="0">
                <a:solidFill>
                  <a:srgbClr val="0070C0"/>
                </a:solidFill>
              </a:rPr>
              <a:t>in case of </a:t>
            </a:r>
            <a:r>
              <a:rPr lang="en-IN" altLang="en-US" sz="3000" b="1" dirty="0">
                <a:solidFill>
                  <a:srgbClr val="0070C0"/>
                </a:solidFill>
              </a:rPr>
              <a:t>debit notes / credit notes </a:t>
            </a:r>
            <a:r>
              <a:rPr lang="en-IN" altLang="en-US" sz="3000" dirty="0">
                <a:solidFill>
                  <a:srgbClr val="0070C0"/>
                </a:solidFill>
              </a:rPr>
              <a:t>issued under section </a:t>
            </a:r>
            <a:r>
              <a:rPr lang="en-IN" altLang="en-US" sz="3000" b="1" dirty="0">
                <a:solidFill>
                  <a:srgbClr val="0070C0"/>
                </a:solidFill>
              </a:rPr>
              <a:t>142(2) </a:t>
            </a:r>
            <a:r>
              <a:rPr lang="en-IN" altLang="en-US" sz="3000" dirty="0">
                <a:solidFill>
                  <a:srgbClr val="0070C0"/>
                </a:solidFill>
              </a:rPr>
              <a:t>of the CGST Act; </a:t>
            </a:r>
          </a:p>
          <a:p>
            <a:pPr marL="457200" indent="-457200">
              <a:buFont typeface="Wingdings" pitchFamily="2" charset="2"/>
              <a:buChar char="§"/>
            </a:pPr>
            <a:r>
              <a:rPr lang="en-IN" altLang="en-US" sz="3000" dirty="0">
                <a:solidFill>
                  <a:srgbClr val="0070C0"/>
                </a:solidFill>
              </a:rPr>
              <a:t>applicability of notification </a:t>
            </a:r>
            <a:r>
              <a:rPr lang="en-IN" altLang="en-US" sz="3000" b="1" dirty="0">
                <a:solidFill>
                  <a:srgbClr val="0070C0"/>
                </a:solidFill>
              </a:rPr>
              <a:t>No. 50/2018-Central Tax</a:t>
            </a:r>
            <a:r>
              <a:rPr lang="en-IN" altLang="en-US" sz="3000" dirty="0">
                <a:solidFill>
                  <a:srgbClr val="0070C0"/>
                </a:solidFill>
              </a:rPr>
              <a:t>; </a:t>
            </a:r>
          </a:p>
          <a:p>
            <a:pPr marL="457200" indent="-457200">
              <a:buFont typeface="Wingdings" pitchFamily="2" charset="2"/>
              <a:buChar char="§"/>
            </a:pPr>
            <a:r>
              <a:rPr lang="en-IN" altLang="en-US" sz="3000" b="1" dirty="0">
                <a:solidFill>
                  <a:srgbClr val="0070C0"/>
                </a:solidFill>
              </a:rPr>
              <a:t>valuation methodology </a:t>
            </a:r>
            <a:r>
              <a:rPr lang="en-IN" altLang="en-US" sz="3000" dirty="0">
                <a:solidFill>
                  <a:srgbClr val="0070C0"/>
                </a:solidFill>
              </a:rPr>
              <a:t>in case of TCS under Income Tax Act </a:t>
            </a:r>
          </a:p>
          <a:p>
            <a:pPr marL="457200" indent="-457200">
              <a:buFont typeface="Wingdings" pitchFamily="2" charset="2"/>
              <a:buChar char="§"/>
            </a:pPr>
            <a:r>
              <a:rPr lang="en-IN" altLang="en-US" sz="3000" dirty="0">
                <a:solidFill>
                  <a:srgbClr val="0070C0"/>
                </a:solidFill>
              </a:rPr>
              <a:t>and definition of </a:t>
            </a:r>
            <a:r>
              <a:rPr lang="en-IN" altLang="en-US" sz="3000" b="1" dirty="0">
                <a:solidFill>
                  <a:srgbClr val="0070C0"/>
                </a:solidFill>
              </a:rPr>
              <a:t>owner of goods.</a:t>
            </a:r>
          </a:p>
          <a:p>
            <a:pPr marL="457200" indent="-457200" algn="just">
              <a:buFont typeface="Wingdings" pitchFamily="2" charset="2"/>
              <a:buChar char="§"/>
            </a:pPr>
            <a:endParaRPr lang="en-US" sz="3000" b="1" dirty="0">
              <a:solidFill>
                <a:srgbClr val="0070C0"/>
              </a:solidFill>
            </a:endParaRPr>
          </a:p>
        </p:txBody>
      </p:sp>
    </p:spTree>
    <p:extLst>
      <p:ext uri="{BB962C8B-B14F-4D97-AF65-F5344CB8AC3E}">
        <p14:creationId xmlns:p14="http://schemas.microsoft.com/office/powerpoint/2010/main" xmlns="" val="386407909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6477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25000"/>
                </a:schemeClr>
              </a:buClr>
              <a:defRPr/>
            </a:pPr>
            <a:r>
              <a:rPr lang="en-IN" sz="2800" b="1" dirty="0">
                <a:solidFill>
                  <a:srgbClr val="C00000"/>
                </a:solidFill>
              </a:rPr>
              <a:t>Circular No. 76/50/2018-GST dated December 31, 2018) </a:t>
            </a:r>
          </a:p>
        </p:txBody>
      </p:sp>
      <p:sp>
        <p:nvSpPr>
          <p:cNvPr id="5" name="Rectangle 4"/>
          <p:cNvSpPr/>
          <p:nvPr/>
        </p:nvSpPr>
        <p:spPr>
          <a:xfrm>
            <a:off x="152400" y="800100"/>
            <a:ext cx="8839200" cy="59055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US" sz="3000" b="1" u="sng" dirty="0" smtClean="0">
                <a:solidFill>
                  <a:schemeClr val="accent6">
                    <a:lumMod val="50000"/>
                  </a:schemeClr>
                </a:solidFill>
              </a:rPr>
              <a:t>Clarification on Certain Issues</a:t>
            </a:r>
          </a:p>
          <a:p>
            <a:pPr algn="just"/>
            <a:r>
              <a:rPr lang="en-US" altLang="en-US" sz="3000" b="1" u="sng" dirty="0">
                <a:solidFill>
                  <a:srgbClr val="002060"/>
                </a:solidFill>
              </a:rPr>
              <a:t>Issue 1</a:t>
            </a:r>
            <a:r>
              <a:rPr lang="en-US" altLang="en-US" sz="3000" b="1" dirty="0">
                <a:solidFill>
                  <a:srgbClr val="002060"/>
                </a:solidFill>
              </a:rPr>
              <a:t>– </a:t>
            </a:r>
            <a:r>
              <a:rPr lang="en-US" altLang="en-US" sz="3000" dirty="0">
                <a:solidFill>
                  <a:srgbClr val="C00000"/>
                </a:solidFill>
              </a:rPr>
              <a:t>Whether supply of used vehicles, seized and confiscated goods, old and used goods, waste  and scrap by Govt. departments are taxable under GST.</a:t>
            </a:r>
          </a:p>
          <a:p>
            <a:pPr algn="just"/>
            <a:r>
              <a:rPr lang="en-US" altLang="en-US" sz="3000" b="1" u="sng" dirty="0">
                <a:solidFill>
                  <a:srgbClr val="002060"/>
                </a:solidFill>
              </a:rPr>
              <a:t>Clarification 1</a:t>
            </a:r>
            <a:r>
              <a:rPr lang="en-US" altLang="en-US" sz="3000" b="1" dirty="0">
                <a:solidFill>
                  <a:srgbClr val="002060"/>
                </a:solidFill>
              </a:rPr>
              <a:t>–</a:t>
            </a:r>
            <a:r>
              <a:rPr lang="en-US" altLang="en-US" sz="3000" dirty="0">
                <a:solidFill>
                  <a:srgbClr val="002060"/>
                </a:solidFill>
              </a:rPr>
              <a:t> </a:t>
            </a:r>
            <a:r>
              <a:rPr lang="en-US" altLang="en-US" sz="3000" dirty="0">
                <a:solidFill>
                  <a:schemeClr val="tx1">
                    <a:lumMod val="95000"/>
                    <a:lumOff val="5000"/>
                  </a:schemeClr>
                </a:solidFill>
              </a:rPr>
              <a:t>Vide Notification No. 36/2017 Central Tax (Rate) ,it has been notified that such supplies to a regd. Person would be subject to GST on RCM basis. And tax is payable by recipient.</a:t>
            </a:r>
          </a:p>
          <a:p>
            <a:pPr algn="just"/>
            <a:r>
              <a:rPr lang="en-US" altLang="en-US" sz="3000" dirty="0">
                <a:solidFill>
                  <a:schemeClr val="tx1">
                    <a:lumMod val="95000"/>
                    <a:lumOff val="5000"/>
                  </a:schemeClr>
                </a:solidFill>
              </a:rPr>
              <a:t>But what about if such goods are sold to unregistered person. </a:t>
            </a:r>
          </a:p>
          <a:p>
            <a:pPr algn="just"/>
            <a:r>
              <a:rPr lang="en-US" altLang="en-US" sz="3000" dirty="0">
                <a:solidFill>
                  <a:schemeClr val="tx1">
                    <a:lumMod val="95000"/>
                    <a:lumOff val="5000"/>
                  </a:schemeClr>
                </a:solidFill>
              </a:rPr>
              <a:t>It is clarified that in such a case the Govt. department shall be liable to get registered. And pay GST</a:t>
            </a:r>
            <a:r>
              <a:rPr lang="en-US" altLang="en-US" sz="3000" dirty="0" smtClean="0">
                <a:solidFill>
                  <a:schemeClr val="tx1">
                    <a:lumMod val="95000"/>
                    <a:lumOff val="5000"/>
                  </a:schemeClr>
                </a:solidFill>
              </a:rPr>
              <a:t>.</a:t>
            </a:r>
            <a:endParaRPr lang="en-US" sz="3000" b="1" dirty="0">
              <a:solidFill>
                <a:srgbClr val="0070C0"/>
              </a:solidFill>
            </a:endParaRPr>
          </a:p>
        </p:txBody>
      </p:sp>
    </p:spTree>
    <p:extLst>
      <p:ext uri="{BB962C8B-B14F-4D97-AF65-F5344CB8AC3E}">
        <p14:creationId xmlns:p14="http://schemas.microsoft.com/office/powerpoint/2010/main" xmlns="" val="1237059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6477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25000"/>
                </a:schemeClr>
              </a:buClr>
              <a:defRPr/>
            </a:pPr>
            <a:r>
              <a:rPr lang="en-IN" sz="2800" b="1" dirty="0">
                <a:solidFill>
                  <a:srgbClr val="C00000"/>
                </a:solidFill>
              </a:rPr>
              <a:t>Circular No. 76/50/2018-GST dated December 31, 2018) </a:t>
            </a:r>
          </a:p>
        </p:txBody>
      </p:sp>
      <p:sp>
        <p:nvSpPr>
          <p:cNvPr id="5" name="Rectangle 4"/>
          <p:cNvSpPr/>
          <p:nvPr/>
        </p:nvSpPr>
        <p:spPr>
          <a:xfrm>
            <a:off x="152400" y="800100"/>
            <a:ext cx="8839200" cy="59055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US" sz="3000" b="1" u="sng" dirty="0" smtClean="0">
                <a:solidFill>
                  <a:schemeClr val="accent6">
                    <a:lumMod val="50000"/>
                  </a:schemeClr>
                </a:solidFill>
              </a:rPr>
              <a:t>Clarification on Certain Issues</a:t>
            </a:r>
          </a:p>
          <a:p>
            <a:pPr algn="just"/>
            <a:r>
              <a:rPr lang="en-US" altLang="en-US" sz="3600" b="1" u="sng" dirty="0">
                <a:solidFill>
                  <a:srgbClr val="002060"/>
                </a:solidFill>
              </a:rPr>
              <a:t>Issue  </a:t>
            </a:r>
            <a:r>
              <a:rPr lang="en-US" altLang="en-US" sz="4000" b="1" u="sng" dirty="0">
                <a:solidFill>
                  <a:srgbClr val="002060"/>
                </a:solidFill>
              </a:rPr>
              <a:t>2</a:t>
            </a:r>
            <a:r>
              <a:rPr lang="en-US" altLang="en-US" sz="3600" b="1" u="sng" dirty="0">
                <a:solidFill>
                  <a:srgbClr val="002060"/>
                </a:solidFill>
              </a:rPr>
              <a:t>– </a:t>
            </a:r>
            <a:r>
              <a:rPr lang="en-US" altLang="en-US" sz="3200" dirty="0">
                <a:solidFill>
                  <a:srgbClr val="C00000"/>
                </a:solidFill>
              </a:rPr>
              <a:t>Whether </a:t>
            </a:r>
            <a:r>
              <a:rPr lang="en-US" altLang="en-US" sz="3200" b="1" dirty="0">
                <a:solidFill>
                  <a:srgbClr val="C00000"/>
                </a:solidFill>
              </a:rPr>
              <a:t>penalty</a:t>
            </a:r>
            <a:r>
              <a:rPr lang="en-US" altLang="en-US" sz="3200" dirty="0">
                <a:solidFill>
                  <a:srgbClr val="C00000"/>
                </a:solidFill>
              </a:rPr>
              <a:t> under </a:t>
            </a:r>
            <a:r>
              <a:rPr lang="en-US" altLang="en-US" sz="3200" b="1" dirty="0">
                <a:solidFill>
                  <a:srgbClr val="C00000"/>
                </a:solidFill>
              </a:rPr>
              <a:t>section 73(11) </a:t>
            </a:r>
            <a:r>
              <a:rPr lang="en-US" altLang="en-US" sz="3200" dirty="0">
                <a:solidFill>
                  <a:srgbClr val="C00000"/>
                </a:solidFill>
              </a:rPr>
              <a:t>of CGST Act should be levied where </a:t>
            </a:r>
            <a:r>
              <a:rPr lang="en-US" altLang="en-US" sz="3200" b="1" dirty="0">
                <a:solidFill>
                  <a:srgbClr val="C00000"/>
                </a:solidFill>
              </a:rPr>
              <a:t>GSTR 3B </a:t>
            </a:r>
            <a:r>
              <a:rPr lang="en-US" altLang="en-US" sz="3200" dirty="0">
                <a:solidFill>
                  <a:srgbClr val="C00000"/>
                </a:solidFill>
              </a:rPr>
              <a:t>has been </a:t>
            </a:r>
            <a:r>
              <a:rPr lang="en-US" altLang="en-US" sz="3200" b="1" dirty="0">
                <a:solidFill>
                  <a:srgbClr val="C00000"/>
                </a:solidFill>
              </a:rPr>
              <a:t>filed late.</a:t>
            </a:r>
          </a:p>
          <a:p>
            <a:pPr algn="just"/>
            <a:r>
              <a:rPr lang="en-US" altLang="en-US" sz="3600" b="1" u="sng" dirty="0">
                <a:solidFill>
                  <a:srgbClr val="002060"/>
                </a:solidFill>
              </a:rPr>
              <a:t>Clarification </a:t>
            </a:r>
            <a:r>
              <a:rPr lang="en-US" altLang="en-US" sz="4000" b="1" u="sng" dirty="0">
                <a:solidFill>
                  <a:srgbClr val="002060"/>
                </a:solidFill>
              </a:rPr>
              <a:t>2</a:t>
            </a:r>
            <a:r>
              <a:rPr lang="en-US" altLang="en-US" sz="3600" b="1" u="sng" dirty="0">
                <a:solidFill>
                  <a:srgbClr val="002060"/>
                </a:solidFill>
              </a:rPr>
              <a:t> </a:t>
            </a:r>
            <a:endParaRPr lang="en-US" altLang="en-US" sz="3600" b="1" u="sng" dirty="0" smtClean="0">
              <a:solidFill>
                <a:srgbClr val="002060"/>
              </a:solidFill>
            </a:endParaRPr>
          </a:p>
          <a:p>
            <a:pPr algn="just"/>
            <a:r>
              <a:rPr lang="en-US" altLang="en-US" sz="3200" dirty="0" smtClean="0">
                <a:solidFill>
                  <a:schemeClr val="tx1">
                    <a:lumMod val="95000"/>
                    <a:lumOff val="5000"/>
                  </a:schemeClr>
                </a:solidFill>
              </a:rPr>
              <a:t>u/s </a:t>
            </a:r>
            <a:r>
              <a:rPr lang="en-US" altLang="en-US" sz="3200" dirty="0">
                <a:solidFill>
                  <a:schemeClr val="tx1">
                    <a:lumMod val="95000"/>
                    <a:lumOff val="5000"/>
                  </a:schemeClr>
                </a:solidFill>
              </a:rPr>
              <a:t>73(11) penalty is payable if Tax has not been paid </a:t>
            </a:r>
            <a:r>
              <a:rPr lang="en-US" altLang="en-US" sz="3200" b="1" dirty="0">
                <a:solidFill>
                  <a:schemeClr val="tx1">
                    <a:lumMod val="95000"/>
                    <a:lumOff val="5000"/>
                  </a:schemeClr>
                </a:solidFill>
              </a:rPr>
              <a:t>within 30 days from the due date of payment</a:t>
            </a:r>
            <a:r>
              <a:rPr lang="en-US" altLang="en-US" sz="3200" dirty="0">
                <a:solidFill>
                  <a:schemeClr val="tx1">
                    <a:lumMod val="95000"/>
                    <a:lumOff val="5000"/>
                  </a:schemeClr>
                </a:solidFill>
              </a:rPr>
              <a:t>.</a:t>
            </a:r>
          </a:p>
          <a:p>
            <a:pPr algn="just"/>
            <a:r>
              <a:rPr lang="en-US" altLang="en-US" sz="3200" dirty="0">
                <a:solidFill>
                  <a:schemeClr val="tx1">
                    <a:lumMod val="95000"/>
                    <a:lumOff val="5000"/>
                  </a:schemeClr>
                </a:solidFill>
              </a:rPr>
              <a:t>Section 73 is </a:t>
            </a:r>
            <a:r>
              <a:rPr lang="en-US" altLang="en-US" sz="3200" b="1" dirty="0">
                <a:solidFill>
                  <a:schemeClr val="tx1">
                    <a:lumMod val="95000"/>
                    <a:lumOff val="5000"/>
                  </a:schemeClr>
                </a:solidFill>
              </a:rPr>
              <a:t>not generally invoked </a:t>
            </a:r>
            <a:r>
              <a:rPr lang="en-US" altLang="en-US" sz="3200" dirty="0">
                <a:solidFill>
                  <a:schemeClr val="tx1">
                    <a:lumMod val="95000"/>
                    <a:lumOff val="5000"/>
                  </a:schemeClr>
                </a:solidFill>
              </a:rPr>
              <a:t>incase of delayed filing of return in GSTR 3B </a:t>
            </a:r>
            <a:r>
              <a:rPr lang="en-US" altLang="en-US" sz="3200" b="1" dirty="0">
                <a:solidFill>
                  <a:schemeClr val="tx1">
                    <a:lumMod val="95000"/>
                    <a:lumOff val="5000"/>
                  </a:schemeClr>
                </a:solidFill>
              </a:rPr>
              <a:t>because tax along with interest has already been paid</a:t>
            </a:r>
            <a:r>
              <a:rPr lang="en-US" altLang="en-US" sz="3200" dirty="0">
                <a:solidFill>
                  <a:schemeClr val="tx1">
                    <a:lumMod val="95000"/>
                    <a:lumOff val="5000"/>
                  </a:schemeClr>
                </a:solidFill>
              </a:rPr>
              <a:t> after the due date</a:t>
            </a:r>
            <a:r>
              <a:rPr lang="en-US" altLang="en-US" sz="3200" dirty="0" smtClean="0">
                <a:solidFill>
                  <a:schemeClr val="tx1">
                    <a:lumMod val="95000"/>
                    <a:lumOff val="5000"/>
                  </a:schemeClr>
                </a:solidFill>
              </a:rPr>
              <a:t>.</a:t>
            </a:r>
            <a:endParaRPr lang="en-US" altLang="en-US" sz="3200" dirty="0">
              <a:solidFill>
                <a:schemeClr val="tx1">
                  <a:lumMod val="95000"/>
                  <a:lumOff val="5000"/>
                </a:schemeClr>
              </a:solidFill>
            </a:endParaRPr>
          </a:p>
        </p:txBody>
      </p:sp>
    </p:spTree>
    <p:extLst>
      <p:ext uri="{BB962C8B-B14F-4D97-AF65-F5344CB8AC3E}">
        <p14:creationId xmlns:p14="http://schemas.microsoft.com/office/powerpoint/2010/main" xmlns="" val="3544358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6477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25000"/>
                </a:schemeClr>
              </a:buClr>
              <a:defRPr/>
            </a:pPr>
            <a:r>
              <a:rPr lang="en-IN" sz="2800" b="1" dirty="0">
                <a:solidFill>
                  <a:srgbClr val="C00000"/>
                </a:solidFill>
              </a:rPr>
              <a:t>Circular No. 76/50/2018-GST dated December 31, 2018) </a:t>
            </a:r>
          </a:p>
        </p:txBody>
      </p:sp>
      <p:sp>
        <p:nvSpPr>
          <p:cNvPr id="5" name="Rectangle 4"/>
          <p:cNvSpPr/>
          <p:nvPr/>
        </p:nvSpPr>
        <p:spPr>
          <a:xfrm>
            <a:off x="152400" y="800100"/>
            <a:ext cx="8839200" cy="59055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US" sz="3000" b="1" u="sng" dirty="0" smtClean="0">
                <a:solidFill>
                  <a:schemeClr val="accent6">
                    <a:lumMod val="50000"/>
                  </a:schemeClr>
                </a:solidFill>
              </a:rPr>
              <a:t>Clarification on Certain Issues</a:t>
            </a:r>
          </a:p>
          <a:p>
            <a:pPr algn="just">
              <a:defRPr/>
            </a:pPr>
            <a:r>
              <a:rPr lang="en-US" altLang="en-US" sz="3600" dirty="0">
                <a:solidFill>
                  <a:schemeClr val="tx1"/>
                </a:solidFill>
              </a:rPr>
              <a:t>It is accordingly </a:t>
            </a:r>
            <a:r>
              <a:rPr lang="en-US" altLang="en-US" sz="3600" b="1" dirty="0">
                <a:solidFill>
                  <a:schemeClr val="tx1"/>
                </a:solidFill>
              </a:rPr>
              <a:t>clarified</a:t>
            </a:r>
            <a:r>
              <a:rPr lang="en-US" altLang="en-US" sz="3600" dirty="0">
                <a:solidFill>
                  <a:schemeClr val="tx1"/>
                </a:solidFill>
              </a:rPr>
              <a:t> </a:t>
            </a:r>
            <a:r>
              <a:rPr lang="en-US" altLang="en-US" sz="3600" b="1" dirty="0">
                <a:solidFill>
                  <a:schemeClr val="tx1"/>
                </a:solidFill>
              </a:rPr>
              <a:t>that penalty u/s 73(11) is not payable in such cases</a:t>
            </a:r>
            <a:r>
              <a:rPr lang="en-US" altLang="en-US" sz="3600" dirty="0">
                <a:solidFill>
                  <a:schemeClr val="tx1"/>
                </a:solidFill>
              </a:rPr>
              <a:t>.  </a:t>
            </a:r>
          </a:p>
          <a:p>
            <a:pPr algn="just">
              <a:defRPr/>
            </a:pPr>
            <a:r>
              <a:rPr lang="en-US" altLang="en-US" sz="3600" dirty="0">
                <a:solidFill>
                  <a:schemeClr val="tx1"/>
                </a:solidFill>
              </a:rPr>
              <a:t>However, since tax has been paid late, </a:t>
            </a:r>
            <a:r>
              <a:rPr lang="en-US" altLang="en-US" sz="3600" b="1" dirty="0">
                <a:solidFill>
                  <a:schemeClr val="tx1"/>
                </a:solidFill>
              </a:rPr>
              <a:t>general penalty u/s 125 </a:t>
            </a:r>
            <a:r>
              <a:rPr lang="en-US" altLang="en-US" sz="3600" dirty="0">
                <a:solidFill>
                  <a:schemeClr val="tx1"/>
                </a:solidFill>
              </a:rPr>
              <a:t>may be imposed which may </a:t>
            </a:r>
            <a:r>
              <a:rPr lang="en-US" altLang="en-US" sz="3600" b="1" dirty="0">
                <a:solidFill>
                  <a:schemeClr val="tx1"/>
                </a:solidFill>
              </a:rPr>
              <a:t>extend to </a:t>
            </a:r>
            <a:r>
              <a:rPr lang="en-US" altLang="en-US" sz="3600" b="1" dirty="0" err="1">
                <a:solidFill>
                  <a:schemeClr val="tx1"/>
                </a:solidFill>
              </a:rPr>
              <a:t>Rs</a:t>
            </a:r>
            <a:r>
              <a:rPr lang="en-US" altLang="en-US" sz="3600" b="1" dirty="0">
                <a:solidFill>
                  <a:schemeClr val="tx1"/>
                </a:solidFill>
              </a:rPr>
              <a:t>. 25000/- after following the due process of Law</a:t>
            </a:r>
            <a:r>
              <a:rPr lang="en-US" altLang="en-US" sz="3600" dirty="0">
                <a:solidFill>
                  <a:schemeClr val="tx1"/>
                </a:solidFill>
              </a:rPr>
              <a:t> i.e. after issuing a show cause notice and hearing the tax payer.</a:t>
            </a:r>
          </a:p>
          <a:p>
            <a:pPr algn="just">
              <a:defRPr/>
            </a:pPr>
            <a:r>
              <a:rPr lang="en-US" altLang="en-US" sz="3600" dirty="0">
                <a:solidFill>
                  <a:schemeClr val="tx1"/>
                </a:solidFill>
              </a:rPr>
              <a:t>There may be </a:t>
            </a:r>
            <a:r>
              <a:rPr lang="en-US" altLang="en-US" sz="3600" b="1" dirty="0">
                <a:solidFill>
                  <a:schemeClr val="tx1"/>
                </a:solidFill>
              </a:rPr>
              <a:t>reasons where delay is genuine </a:t>
            </a:r>
            <a:r>
              <a:rPr lang="en-US" altLang="en-US" sz="3600" dirty="0">
                <a:solidFill>
                  <a:schemeClr val="tx1"/>
                </a:solidFill>
              </a:rPr>
              <a:t>like technical glitches etc.</a:t>
            </a:r>
          </a:p>
        </p:txBody>
      </p:sp>
    </p:spTree>
    <p:extLst>
      <p:ext uri="{BB962C8B-B14F-4D97-AF65-F5344CB8AC3E}">
        <p14:creationId xmlns:p14="http://schemas.microsoft.com/office/powerpoint/2010/main" xmlns="" val="323060276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6477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25000"/>
                </a:schemeClr>
              </a:buClr>
              <a:defRPr/>
            </a:pPr>
            <a:r>
              <a:rPr lang="en-IN" sz="2800" b="1" dirty="0">
                <a:solidFill>
                  <a:srgbClr val="C00000"/>
                </a:solidFill>
              </a:rPr>
              <a:t>Circular No. 76/50/2018-GST dated December 31, 2018) </a:t>
            </a:r>
          </a:p>
        </p:txBody>
      </p:sp>
      <p:sp>
        <p:nvSpPr>
          <p:cNvPr id="5" name="Rectangle 4"/>
          <p:cNvSpPr/>
          <p:nvPr/>
        </p:nvSpPr>
        <p:spPr>
          <a:xfrm>
            <a:off x="152400" y="800100"/>
            <a:ext cx="8839200" cy="59055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endParaRPr lang="en-US" altLang="en-US" sz="3200" b="1" u="sng" dirty="0" smtClean="0">
              <a:solidFill>
                <a:srgbClr val="002060"/>
              </a:solidFill>
            </a:endParaRPr>
          </a:p>
          <a:p>
            <a:pPr algn="just"/>
            <a:r>
              <a:rPr lang="en-US" altLang="en-US" sz="3200" b="1" u="sng" dirty="0" smtClean="0">
                <a:solidFill>
                  <a:srgbClr val="002060"/>
                </a:solidFill>
              </a:rPr>
              <a:t>Issue </a:t>
            </a:r>
            <a:r>
              <a:rPr lang="en-US" altLang="en-US" sz="3200" b="1" u="sng" dirty="0">
                <a:solidFill>
                  <a:srgbClr val="002060"/>
                </a:solidFill>
              </a:rPr>
              <a:t>3– </a:t>
            </a:r>
            <a:r>
              <a:rPr lang="en-US" altLang="en-US" sz="3200" dirty="0">
                <a:solidFill>
                  <a:srgbClr val="C00000"/>
                </a:solidFill>
              </a:rPr>
              <a:t>Incase a </a:t>
            </a:r>
            <a:r>
              <a:rPr lang="en-US" altLang="en-US" sz="3200" dirty="0" err="1">
                <a:solidFill>
                  <a:srgbClr val="C00000"/>
                </a:solidFill>
              </a:rPr>
              <a:t>dr</a:t>
            </a:r>
            <a:r>
              <a:rPr lang="en-US" altLang="en-US" sz="3200" dirty="0">
                <a:solidFill>
                  <a:srgbClr val="C00000"/>
                </a:solidFill>
              </a:rPr>
              <a:t> note u/s 142(2)(a) or Cr note u/s 142(2)(b), what will be the tax rate applicable</a:t>
            </a:r>
            <a:r>
              <a:rPr lang="en-US" altLang="en-US" sz="3200" dirty="0" smtClean="0">
                <a:solidFill>
                  <a:srgbClr val="C00000"/>
                </a:solidFill>
              </a:rPr>
              <a:t>.</a:t>
            </a:r>
          </a:p>
          <a:p>
            <a:pPr algn="just"/>
            <a:endParaRPr lang="en-US" altLang="en-US" sz="3200" dirty="0">
              <a:solidFill>
                <a:srgbClr val="C00000"/>
              </a:solidFill>
            </a:endParaRPr>
          </a:p>
          <a:p>
            <a:pPr algn="just"/>
            <a:r>
              <a:rPr lang="en-US" altLang="en-US" sz="3200" b="1" u="sng" dirty="0">
                <a:solidFill>
                  <a:srgbClr val="002060"/>
                </a:solidFill>
              </a:rPr>
              <a:t>Clarification 3 – </a:t>
            </a:r>
            <a:r>
              <a:rPr lang="en-US" altLang="en-US" sz="3200" dirty="0">
                <a:solidFill>
                  <a:schemeClr val="tx1"/>
                </a:solidFill>
              </a:rPr>
              <a:t>If any </a:t>
            </a:r>
            <a:r>
              <a:rPr lang="en-US" altLang="en-US" sz="3200" dirty="0" err="1">
                <a:solidFill>
                  <a:schemeClr val="tx1"/>
                </a:solidFill>
              </a:rPr>
              <a:t>dr</a:t>
            </a:r>
            <a:r>
              <a:rPr lang="en-US" altLang="en-US" sz="3200" dirty="0">
                <a:solidFill>
                  <a:schemeClr val="tx1"/>
                </a:solidFill>
              </a:rPr>
              <a:t> or Cr note are issued for revision of prices after 01/07/ 2017,it shall be deemed to have been issued in respect of an outward supply under CGST Act.</a:t>
            </a:r>
          </a:p>
          <a:p>
            <a:pPr algn="just"/>
            <a:r>
              <a:rPr lang="en-US" altLang="en-US" sz="3200" dirty="0">
                <a:solidFill>
                  <a:schemeClr val="tx1"/>
                </a:solidFill>
              </a:rPr>
              <a:t>Accordingly, the rate as per GST Act, i.e. C+S or IGST will be applicable.</a:t>
            </a:r>
          </a:p>
        </p:txBody>
      </p:sp>
    </p:spTree>
    <p:extLst>
      <p:ext uri="{BB962C8B-B14F-4D97-AF65-F5344CB8AC3E}">
        <p14:creationId xmlns:p14="http://schemas.microsoft.com/office/powerpoint/2010/main" xmlns="" val="688887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6477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25000"/>
                </a:schemeClr>
              </a:buClr>
              <a:defRPr/>
            </a:pPr>
            <a:r>
              <a:rPr lang="en-IN" sz="2800" b="1" dirty="0">
                <a:solidFill>
                  <a:srgbClr val="C00000"/>
                </a:solidFill>
              </a:rPr>
              <a:t>Circular No. 76/50/2018-GST dated December 31, 2018) </a:t>
            </a:r>
          </a:p>
        </p:txBody>
      </p:sp>
      <p:sp>
        <p:nvSpPr>
          <p:cNvPr id="5" name="Rectangle 4"/>
          <p:cNvSpPr/>
          <p:nvPr/>
        </p:nvSpPr>
        <p:spPr>
          <a:xfrm>
            <a:off x="152400" y="800100"/>
            <a:ext cx="8839200" cy="59055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endParaRPr lang="en-US" altLang="en-US" sz="3200" b="1" u="sng" dirty="0" smtClean="0">
              <a:solidFill>
                <a:srgbClr val="002060"/>
              </a:solidFill>
            </a:endParaRPr>
          </a:p>
          <a:p>
            <a:pPr algn="just"/>
            <a:r>
              <a:rPr lang="en-US" altLang="en-US" sz="3200" b="1" u="sng" dirty="0">
                <a:solidFill>
                  <a:srgbClr val="002060"/>
                </a:solidFill>
              </a:rPr>
              <a:t>Issue 4 </a:t>
            </a:r>
            <a:r>
              <a:rPr lang="en-US" altLang="en-US" sz="3200" u="sng" dirty="0">
                <a:solidFill>
                  <a:srgbClr val="002060"/>
                </a:solidFill>
              </a:rPr>
              <a:t>- </a:t>
            </a:r>
            <a:r>
              <a:rPr lang="en-US" altLang="en-US" sz="3200" dirty="0">
                <a:solidFill>
                  <a:srgbClr val="C00000"/>
                </a:solidFill>
              </a:rPr>
              <a:t>Applicability of the provisions of section 51 of the CGST Act (TDS) in the context of notification No. 50/2018 – Central Tax dated 13.09.2018.</a:t>
            </a:r>
            <a:r>
              <a:rPr lang="en-US" altLang="en-US" sz="3200" u="sng" dirty="0">
                <a:solidFill>
                  <a:srgbClr val="C00000"/>
                </a:solidFill>
              </a:rPr>
              <a:t> </a:t>
            </a:r>
          </a:p>
          <a:p>
            <a:pPr algn="just"/>
            <a:r>
              <a:rPr lang="en-US" altLang="en-US" sz="3200" b="1" u="sng" dirty="0">
                <a:solidFill>
                  <a:srgbClr val="002060"/>
                </a:solidFill>
              </a:rPr>
              <a:t>Clarification 4 – </a:t>
            </a:r>
            <a:endParaRPr lang="en-US" altLang="en-US" sz="3200" b="1" u="sng" dirty="0" smtClean="0">
              <a:solidFill>
                <a:srgbClr val="002060"/>
              </a:solidFill>
            </a:endParaRPr>
          </a:p>
          <a:p>
            <a:pPr algn="just"/>
            <a:r>
              <a:rPr lang="en-US" altLang="en-US" sz="3200" dirty="0" smtClean="0">
                <a:solidFill>
                  <a:schemeClr val="tx1"/>
                </a:solidFill>
              </a:rPr>
              <a:t>The </a:t>
            </a:r>
            <a:r>
              <a:rPr lang="en-US" altLang="en-US" sz="3200" dirty="0">
                <a:solidFill>
                  <a:schemeClr val="tx1"/>
                </a:solidFill>
              </a:rPr>
              <a:t>provisions of section 51 of CGST Act are applicable  only to such authority or a board or any other body set up by an Act of parliament or State legislature or established by any Govt. in which 51% or more participation by way of Equity or control is with the Govt.</a:t>
            </a:r>
          </a:p>
        </p:txBody>
      </p:sp>
    </p:spTree>
    <p:extLst>
      <p:ext uri="{BB962C8B-B14F-4D97-AF65-F5344CB8AC3E}">
        <p14:creationId xmlns:p14="http://schemas.microsoft.com/office/powerpoint/2010/main" xmlns="" val="3028636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6477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25000"/>
                </a:schemeClr>
              </a:buClr>
              <a:defRPr/>
            </a:pPr>
            <a:r>
              <a:rPr lang="en-IN" sz="2800" b="1" dirty="0">
                <a:solidFill>
                  <a:srgbClr val="C00000"/>
                </a:solidFill>
              </a:rPr>
              <a:t>Circular No. 76/50/2018-GST dated December 31, 2018) </a:t>
            </a:r>
          </a:p>
        </p:txBody>
      </p:sp>
      <p:sp>
        <p:nvSpPr>
          <p:cNvPr id="5" name="Rectangle 4"/>
          <p:cNvSpPr/>
          <p:nvPr/>
        </p:nvSpPr>
        <p:spPr>
          <a:xfrm>
            <a:off x="152400" y="800100"/>
            <a:ext cx="8839200" cy="59055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endParaRPr lang="en-US" altLang="en-US" sz="3200" b="1" u="sng" dirty="0" smtClean="0">
              <a:solidFill>
                <a:srgbClr val="002060"/>
              </a:solidFill>
            </a:endParaRPr>
          </a:p>
          <a:p>
            <a:pPr algn="just">
              <a:defRPr/>
            </a:pPr>
            <a:r>
              <a:rPr lang="en-US" altLang="en-US" sz="3200" b="1" u="sng" dirty="0">
                <a:solidFill>
                  <a:srgbClr val="002060"/>
                </a:solidFill>
              </a:rPr>
              <a:t>Issue 5 </a:t>
            </a:r>
            <a:r>
              <a:rPr lang="en-US" altLang="en-US" sz="2800" u="sng" dirty="0">
                <a:solidFill>
                  <a:srgbClr val="002060"/>
                </a:solidFill>
              </a:rPr>
              <a:t>– </a:t>
            </a:r>
            <a:r>
              <a:rPr lang="en-US" altLang="en-US" sz="3200" dirty="0">
                <a:solidFill>
                  <a:srgbClr val="C00000"/>
                </a:solidFill>
              </a:rPr>
              <a:t>What is the correct </a:t>
            </a:r>
            <a:r>
              <a:rPr lang="en-US" altLang="en-US" sz="3200" b="1" dirty="0">
                <a:solidFill>
                  <a:srgbClr val="C00000"/>
                </a:solidFill>
              </a:rPr>
              <a:t>valuation methodology</a:t>
            </a:r>
            <a:r>
              <a:rPr lang="en-US" altLang="en-US" sz="3200" dirty="0">
                <a:solidFill>
                  <a:srgbClr val="C00000"/>
                </a:solidFill>
              </a:rPr>
              <a:t> for ascertainment of GST on Tax collected at source (TCS) under the provisions of the Income Tax Act, 1961?</a:t>
            </a:r>
          </a:p>
          <a:p>
            <a:pPr algn="just">
              <a:defRPr/>
            </a:pPr>
            <a:endParaRPr lang="en-US" altLang="en-US" sz="3200" dirty="0"/>
          </a:p>
          <a:p>
            <a:pPr algn="just">
              <a:defRPr/>
            </a:pPr>
            <a:r>
              <a:rPr lang="en-US" altLang="en-US" sz="3200" b="1" u="sng" dirty="0">
                <a:solidFill>
                  <a:srgbClr val="002060"/>
                </a:solidFill>
              </a:rPr>
              <a:t>Clarification 5 -   </a:t>
            </a:r>
            <a:r>
              <a:rPr lang="en-US" altLang="en-US" sz="3200" dirty="0">
                <a:solidFill>
                  <a:schemeClr val="tx1"/>
                </a:solidFill>
              </a:rPr>
              <a:t>It is clarified that as per section </a:t>
            </a:r>
            <a:r>
              <a:rPr lang="en-US" altLang="en-US" sz="3200" b="1" dirty="0">
                <a:solidFill>
                  <a:schemeClr val="tx1"/>
                </a:solidFill>
              </a:rPr>
              <a:t>15(2)</a:t>
            </a:r>
            <a:r>
              <a:rPr lang="en-US" altLang="en-US" sz="3200" dirty="0">
                <a:solidFill>
                  <a:schemeClr val="tx1"/>
                </a:solidFill>
              </a:rPr>
              <a:t> of CGST Act, the </a:t>
            </a:r>
            <a:r>
              <a:rPr lang="en-US" altLang="en-US" sz="3200" b="1" dirty="0">
                <a:solidFill>
                  <a:schemeClr val="tx1"/>
                </a:solidFill>
              </a:rPr>
              <a:t>taxable value </a:t>
            </a:r>
            <a:r>
              <a:rPr lang="en-US" altLang="en-US" sz="3200" dirty="0">
                <a:solidFill>
                  <a:schemeClr val="tx1"/>
                </a:solidFill>
              </a:rPr>
              <a:t>includes any </a:t>
            </a:r>
            <a:r>
              <a:rPr lang="en-US" altLang="en-US" sz="3200" b="1" dirty="0">
                <a:solidFill>
                  <a:schemeClr val="tx1"/>
                </a:solidFill>
              </a:rPr>
              <a:t>tax, duty, </a:t>
            </a:r>
            <a:r>
              <a:rPr lang="en-US" altLang="en-US" sz="3200" b="1" dirty="0" err="1">
                <a:solidFill>
                  <a:schemeClr val="tx1"/>
                </a:solidFill>
              </a:rPr>
              <a:t>Cess</a:t>
            </a:r>
            <a:r>
              <a:rPr lang="en-US" altLang="en-US" sz="3200" dirty="0">
                <a:solidFill>
                  <a:schemeClr val="tx1"/>
                </a:solidFill>
              </a:rPr>
              <a:t> other than CGST, SGST and IGST.</a:t>
            </a:r>
          </a:p>
          <a:p>
            <a:pPr algn="just">
              <a:defRPr/>
            </a:pPr>
            <a:r>
              <a:rPr lang="en-US" altLang="en-US" sz="3200" dirty="0">
                <a:solidFill>
                  <a:schemeClr val="tx1"/>
                </a:solidFill>
              </a:rPr>
              <a:t>Therefore, taxable value will include TCS collected under Income Tax Act for the purpose of GST</a:t>
            </a:r>
            <a:r>
              <a:rPr lang="en-US" altLang="en-US" sz="3200" dirty="0" smtClean="0">
                <a:solidFill>
                  <a:schemeClr val="tx1"/>
                </a:solidFill>
              </a:rPr>
              <a:t>.</a:t>
            </a:r>
            <a:endParaRPr lang="en-US" altLang="en-US" sz="3200" dirty="0">
              <a:solidFill>
                <a:schemeClr val="tx1"/>
              </a:solidFill>
            </a:endParaRPr>
          </a:p>
        </p:txBody>
      </p:sp>
    </p:spTree>
    <p:extLst>
      <p:ext uri="{BB962C8B-B14F-4D97-AF65-F5344CB8AC3E}">
        <p14:creationId xmlns:p14="http://schemas.microsoft.com/office/powerpoint/2010/main" xmlns="" val="3391812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6477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25000"/>
                </a:schemeClr>
              </a:buClr>
              <a:defRPr/>
            </a:pPr>
            <a:r>
              <a:rPr lang="en-IN" sz="2800" b="1" dirty="0">
                <a:solidFill>
                  <a:srgbClr val="C00000"/>
                </a:solidFill>
              </a:rPr>
              <a:t>Circular No. 76/50/2018-GST dated December 31, 2018) </a:t>
            </a:r>
          </a:p>
        </p:txBody>
      </p:sp>
      <p:sp>
        <p:nvSpPr>
          <p:cNvPr id="5" name="Rectangle 4"/>
          <p:cNvSpPr/>
          <p:nvPr/>
        </p:nvSpPr>
        <p:spPr>
          <a:xfrm>
            <a:off x="152400" y="800100"/>
            <a:ext cx="8839200" cy="59055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endParaRPr lang="en-US" altLang="en-US" sz="3200" b="1" u="sng" dirty="0" smtClean="0">
              <a:solidFill>
                <a:srgbClr val="002060"/>
              </a:solidFill>
            </a:endParaRPr>
          </a:p>
          <a:p>
            <a:pPr algn="just"/>
            <a:r>
              <a:rPr lang="en-US" altLang="en-US" sz="3200" b="1" u="sng" dirty="0">
                <a:solidFill>
                  <a:srgbClr val="002060"/>
                </a:solidFill>
              </a:rPr>
              <a:t>Issue 6 </a:t>
            </a:r>
            <a:r>
              <a:rPr lang="en-US" altLang="en-US" sz="3600" u="sng" dirty="0">
                <a:solidFill>
                  <a:srgbClr val="002060"/>
                </a:solidFill>
              </a:rPr>
              <a:t>– </a:t>
            </a:r>
            <a:r>
              <a:rPr lang="en-US" altLang="en-US" sz="3200" dirty="0">
                <a:solidFill>
                  <a:srgbClr val="C00000"/>
                </a:solidFill>
              </a:rPr>
              <a:t>Who will be considered as the ‘owner of the goods’ for the purposes of section 129(1) of the CGST Act?</a:t>
            </a:r>
          </a:p>
          <a:p>
            <a:pPr algn="just"/>
            <a:r>
              <a:rPr lang="en-US" altLang="en-US" sz="3200" b="1" u="sng" dirty="0">
                <a:solidFill>
                  <a:srgbClr val="002060"/>
                </a:solidFill>
              </a:rPr>
              <a:t>Clarification 6 -   </a:t>
            </a:r>
            <a:r>
              <a:rPr lang="en-US" altLang="en-US" sz="3200" dirty="0">
                <a:solidFill>
                  <a:schemeClr val="tx1"/>
                </a:solidFill>
              </a:rPr>
              <a:t>If the invoice or any other specified document is accompanying the consignment of Goods, then either the consigner or consignee should be deemed to be owner.</a:t>
            </a:r>
          </a:p>
          <a:p>
            <a:pPr algn="just"/>
            <a:r>
              <a:rPr lang="en-US" altLang="en-US" sz="3200" dirty="0">
                <a:solidFill>
                  <a:schemeClr val="tx1"/>
                </a:solidFill>
              </a:rPr>
              <a:t>If not, the proper officer show determine who should be declared as the owner of goods.</a:t>
            </a:r>
            <a:endParaRPr lang="en-IN" altLang="en-US" sz="3600" dirty="0">
              <a:solidFill>
                <a:schemeClr val="tx1"/>
              </a:solidFill>
            </a:endParaRPr>
          </a:p>
        </p:txBody>
      </p:sp>
    </p:spTree>
    <p:extLst>
      <p:ext uri="{BB962C8B-B14F-4D97-AF65-F5344CB8AC3E}">
        <p14:creationId xmlns:p14="http://schemas.microsoft.com/office/powerpoint/2010/main" xmlns="" val="3346447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6477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10000"/>
                </a:schemeClr>
              </a:buClr>
              <a:defRPr/>
            </a:pPr>
            <a:r>
              <a:rPr lang="en-IN" sz="2800" b="1" dirty="0">
                <a:solidFill>
                  <a:srgbClr val="C00000"/>
                </a:solidFill>
              </a:rPr>
              <a:t>Circular No. 77/51/2018-GST </a:t>
            </a:r>
            <a:r>
              <a:rPr lang="en-IN" sz="2800" b="1" dirty="0" smtClean="0">
                <a:solidFill>
                  <a:srgbClr val="C00000"/>
                </a:solidFill>
              </a:rPr>
              <a:t>dated </a:t>
            </a:r>
            <a:r>
              <a:rPr lang="en-IN" sz="2800" b="1" dirty="0">
                <a:solidFill>
                  <a:srgbClr val="C00000"/>
                </a:solidFill>
              </a:rPr>
              <a:t>December 31, 2018 </a:t>
            </a:r>
          </a:p>
        </p:txBody>
      </p:sp>
      <p:sp>
        <p:nvSpPr>
          <p:cNvPr id="5" name="Rectangle 4"/>
          <p:cNvSpPr/>
          <p:nvPr/>
        </p:nvSpPr>
        <p:spPr>
          <a:xfrm>
            <a:off x="152400" y="800100"/>
            <a:ext cx="8839200" cy="59055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IN" sz="3200" b="1" u="sng" dirty="0">
                <a:solidFill>
                  <a:schemeClr val="tx2">
                    <a:lumMod val="75000"/>
                  </a:schemeClr>
                </a:solidFill>
              </a:rPr>
              <a:t>Denial of Composition Option by Tax Authorities and Effective Date thereof </a:t>
            </a:r>
          </a:p>
          <a:p>
            <a:pPr algn="just"/>
            <a:endParaRPr lang="en-US" altLang="en-US" sz="3200" b="1" u="sng" dirty="0" smtClean="0">
              <a:solidFill>
                <a:srgbClr val="002060"/>
              </a:solidFill>
            </a:endParaRPr>
          </a:p>
          <a:p>
            <a:pPr marL="274320" indent="-274320">
              <a:buClr>
                <a:schemeClr val="accent3"/>
              </a:buClr>
              <a:buFont typeface="Wingdings 2"/>
              <a:buChar char=""/>
              <a:defRPr/>
            </a:pPr>
            <a:r>
              <a:rPr lang="en-IN" sz="3000" dirty="0">
                <a:solidFill>
                  <a:schemeClr val="tx1"/>
                </a:solidFill>
              </a:rPr>
              <a:t>It is clarified that in a case where the taxpayer has sought withdrawal from the composition scheme, the effective date shall be the date indicated by him in his intimation/application filed in FORM GST CMP-04 </a:t>
            </a:r>
          </a:p>
          <a:p>
            <a:pPr marL="274320" indent="-274320">
              <a:buClr>
                <a:schemeClr val="accent3"/>
              </a:buClr>
              <a:defRPr/>
            </a:pPr>
            <a:endParaRPr lang="en-IN" sz="3000" dirty="0">
              <a:solidFill>
                <a:schemeClr val="tx1"/>
              </a:solidFill>
            </a:endParaRPr>
          </a:p>
          <a:p>
            <a:pPr marL="274320" indent="-274320">
              <a:buClr>
                <a:schemeClr val="accent3"/>
              </a:buClr>
              <a:buFont typeface="Wingdings 2"/>
              <a:buChar char=""/>
              <a:defRPr/>
            </a:pPr>
            <a:r>
              <a:rPr lang="en-IN" sz="3000" dirty="0">
                <a:solidFill>
                  <a:schemeClr val="tx1"/>
                </a:solidFill>
              </a:rPr>
              <a:t>but such date may not be prior to the commencement of the financial year in which such intimation/application for withdrawal is being filed. </a:t>
            </a:r>
          </a:p>
        </p:txBody>
      </p:sp>
    </p:spTree>
    <p:extLst>
      <p:ext uri="{BB962C8B-B14F-4D97-AF65-F5344CB8AC3E}">
        <p14:creationId xmlns:p14="http://schemas.microsoft.com/office/powerpoint/2010/main" xmlns="" val="1090766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6477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10000"/>
                </a:schemeClr>
              </a:buClr>
              <a:defRPr/>
            </a:pPr>
            <a:r>
              <a:rPr lang="en-IN" sz="2800" b="1" dirty="0">
                <a:solidFill>
                  <a:srgbClr val="C00000"/>
                </a:solidFill>
              </a:rPr>
              <a:t>Circular No. 77/51/2018-GST </a:t>
            </a:r>
            <a:r>
              <a:rPr lang="en-IN" sz="2800" b="1" dirty="0" smtClean="0">
                <a:solidFill>
                  <a:srgbClr val="C00000"/>
                </a:solidFill>
              </a:rPr>
              <a:t>dated </a:t>
            </a:r>
            <a:r>
              <a:rPr lang="en-IN" sz="2800" b="1" dirty="0">
                <a:solidFill>
                  <a:srgbClr val="C00000"/>
                </a:solidFill>
              </a:rPr>
              <a:t>December 31, 2018 </a:t>
            </a:r>
          </a:p>
        </p:txBody>
      </p:sp>
      <p:sp>
        <p:nvSpPr>
          <p:cNvPr id="5" name="Rectangle 4"/>
          <p:cNvSpPr/>
          <p:nvPr/>
        </p:nvSpPr>
        <p:spPr>
          <a:xfrm>
            <a:off x="152400" y="800100"/>
            <a:ext cx="8839200" cy="59055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IN" altLang="en-US" sz="3200" dirty="0" smtClean="0">
                <a:solidFill>
                  <a:schemeClr val="tx1"/>
                </a:solidFill>
              </a:rPr>
              <a:t>If </a:t>
            </a:r>
            <a:r>
              <a:rPr lang="en-IN" altLang="en-US" sz="3200" dirty="0">
                <a:solidFill>
                  <a:schemeClr val="tx1"/>
                </a:solidFill>
              </a:rPr>
              <a:t>at any stage it is found that he has contravened any of the provisions of the CGST Act or the CGST Rules, action may be initiated for recovery of tax, interest and penalty. </a:t>
            </a:r>
          </a:p>
          <a:p>
            <a:pPr algn="just"/>
            <a:r>
              <a:rPr lang="en-IN" altLang="en-US" sz="3200" dirty="0">
                <a:solidFill>
                  <a:schemeClr val="tx1"/>
                </a:solidFill>
              </a:rPr>
              <a:t>In case of denial of option by the tax authorities, the effective date of such denial shall be from a date, including any retrospective date as may be determined by tax authorities, </a:t>
            </a:r>
          </a:p>
          <a:p>
            <a:pPr algn="just"/>
            <a:r>
              <a:rPr lang="en-IN" altLang="en-US" sz="3200" dirty="0">
                <a:solidFill>
                  <a:schemeClr val="tx1"/>
                </a:solidFill>
              </a:rPr>
              <a:t>but shall not be prior to the date of contravention of the provisions of the CGST Act or the CGST Rules. </a:t>
            </a:r>
          </a:p>
        </p:txBody>
      </p:sp>
    </p:spTree>
    <p:extLst>
      <p:ext uri="{BB962C8B-B14F-4D97-AF65-F5344CB8AC3E}">
        <p14:creationId xmlns:p14="http://schemas.microsoft.com/office/powerpoint/2010/main" xmlns="" val="3459985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21336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u="sng" dirty="0"/>
              <a:t>Press note – Decisions taken by GST Council in 32</a:t>
            </a:r>
            <a:r>
              <a:rPr lang="en-US" sz="4000" b="1" u="sng" baseline="30000" dirty="0"/>
              <a:t>nd</a:t>
            </a:r>
            <a:r>
              <a:rPr lang="en-US" sz="4000" b="1" u="sng" dirty="0"/>
              <a:t> Meeting held on               10</a:t>
            </a:r>
            <a:r>
              <a:rPr lang="en-US" sz="4000" b="1" u="sng" baseline="30000" dirty="0"/>
              <a:t>th</a:t>
            </a:r>
            <a:r>
              <a:rPr lang="en-US" sz="4000" b="1" u="sng" dirty="0"/>
              <a:t> January, 2019.</a:t>
            </a:r>
            <a:endParaRPr lang="en-US" sz="4000" b="1" dirty="0">
              <a:solidFill>
                <a:schemeClr val="bg1"/>
              </a:solidFill>
            </a:endParaRPr>
          </a:p>
        </p:txBody>
      </p:sp>
      <p:sp>
        <p:nvSpPr>
          <p:cNvPr id="5" name="Rectangle 4"/>
          <p:cNvSpPr/>
          <p:nvPr/>
        </p:nvSpPr>
        <p:spPr>
          <a:xfrm>
            <a:off x="152400" y="2286000"/>
            <a:ext cx="8839200" cy="44196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Clr>
                <a:schemeClr val="bg2">
                  <a:lumMod val="25000"/>
                </a:schemeClr>
              </a:buClr>
              <a:defRPr/>
            </a:pPr>
            <a:r>
              <a:rPr lang="en-IN" sz="3200" b="1" dirty="0" smtClean="0">
                <a:solidFill>
                  <a:srgbClr val="C00000"/>
                </a:solidFill>
                <a:latin typeface="Arial" pitchFamily="34" charset="0"/>
                <a:cs typeface="Arial" pitchFamily="34" charset="0"/>
              </a:rPr>
              <a:t>Composition </a:t>
            </a:r>
            <a:r>
              <a:rPr lang="en-IN" sz="3200" b="1" dirty="0">
                <a:solidFill>
                  <a:srgbClr val="C00000"/>
                </a:solidFill>
                <a:latin typeface="Arial" pitchFamily="34" charset="0"/>
                <a:cs typeface="Arial" pitchFamily="34" charset="0"/>
              </a:rPr>
              <a:t>Scheme – Limit Increased  </a:t>
            </a:r>
            <a:r>
              <a:rPr lang="en-IN" sz="2800" b="1" dirty="0">
                <a:solidFill>
                  <a:srgbClr val="C00000"/>
                </a:solidFill>
                <a:latin typeface="Arial" pitchFamily="34" charset="0"/>
                <a:cs typeface="Arial" pitchFamily="34" charset="0"/>
              </a:rPr>
              <a:t>– </a:t>
            </a:r>
            <a:r>
              <a:rPr lang="en-IN" sz="3200" b="1" dirty="0">
                <a:solidFill>
                  <a:srgbClr val="C00000"/>
                </a:solidFill>
                <a:latin typeface="Arial" pitchFamily="34" charset="0"/>
                <a:cs typeface="Arial" pitchFamily="34" charset="0"/>
              </a:rPr>
              <a:t>1 Cr To 1.5 Cr for Goods</a:t>
            </a:r>
            <a:r>
              <a:rPr lang="en-IN" sz="3200" b="1" dirty="0" smtClean="0">
                <a:solidFill>
                  <a:srgbClr val="C00000"/>
                </a:solidFill>
                <a:latin typeface="Arial" pitchFamily="34" charset="0"/>
                <a:cs typeface="Arial" pitchFamily="34" charset="0"/>
              </a:rPr>
              <a:t>.</a:t>
            </a:r>
          </a:p>
          <a:p>
            <a:pPr>
              <a:buClr>
                <a:schemeClr val="bg2">
                  <a:lumMod val="25000"/>
                </a:schemeClr>
              </a:buClr>
              <a:defRPr/>
            </a:pPr>
            <a:endParaRPr lang="en-IN" sz="1200" dirty="0">
              <a:latin typeface="Arial" pitchFamily="34" charset="0"/>
              <a:cs typeface="Arial" pitchFamily="34" charset="0"/>
            </a:endParaRPr>
          </a:p>
          <a:p>
            <a:pPr>
              <a:defRPr/>
            </a:pPr>
            <a:r>
              <a:rPr lang="en-IN" sz="3100" dirty="0">
                <a:solidFill>
                  <a:srgbClr val="002060"/>
                </a:solidFill>
                <a:latin typeface="Arial" pitchFamily="34" charset="0"/>
                <a:cs typeface="Arial" pitchFamily="34" charset="0"/>
              </a:rPr>
              <a:t>The limit of </a:t>
            </a:r>
            <a:r>
              <a:rPr lang="en-IN" sz="3100" b="1" dirty="0">
                <a:solidFill>
                  <a:srgbClr val="002060"/>
                </a:solidFill>
                <a:latin typeface="Arial" pitchFamily="34" charset="0"/>
                <a:cs typeface="Arial" pitchFamily="34" charset="0"/>
              </a:rPr>
              <a:t>Annual Turnover </a:t>
            </a:r>
            <a:r>
              <a:rPr lang="en-IN" sz="3100" dirty="0">
                <a:solidFill>
                  <a:srgbClr val="002060"/>
                </a:solidFill>
                <a:latin typeface="Arial" pitchFamily="34" charset="0"/>
                <a:cs typeface="Arial" pitchFamily="34" charset="0"/>
              </a:rPr>
              <a:t>in the </a:t>
            </a:r>
            <a:r>
              <a:rPr lang="en-IN" sz="3100" b="1" dirty="0">
                <a:solidFill>
                  <a:srgbClr val="002060"/>
                </a:solidFill>
                <a:latin typeface="Arial" pitchFamily="34" charset="0"/>
                <a:cs typeface="Arial" pitchFamily="34" charset="0"/>
              </a:rPr>
              <a:t>preceding Financial Year </a:t>
            </a:r>
            <a:r>
              <a:rPr lang="en-IN" sz="3100" dirty="0">
                <a:solidFill>
                  <a:srgbClr val="002060"/>
                </a:solidFill>
                <a:latin typeface="Arial" pitchFamily="34" charset="0"/>
                <a:cs typeface="Arial" pitchFamily="34" charset="0"/>
              </a:rPr>
              <a:t>for availing Composition Scheme for </a:t>
            </a:r>
            <a:r>
              <a:rPr lang="en-IN" sz="3100" b="1" dirty="0">
                <a:solidFill>
                  <a:srgbClr val="002060"/>
                </a:solidFill>
                <a:latin typeface="Arial" pitchFamily="34" charset="0"/>
                <a:cs typeface="Arial" pitchFamily="34" charset="0"/>
              </a:rPr>
              <a:t>Goods </a:t>
            </a:r>
            <a:r>
              <a:rPr lang="en-IN" sz="3100" dirty="0">
                <a:solidFill>
                  <a:srgbClr val="002060"/>
                </a:solidFill>
                <a:latin typeface="Arial" pitchFamily="34" charset="0"/>
                <a:cs typeface="Arial" pitchFamily="34" charset="0"/>
              </a:rPr>
              <a:t>shall be </a:t>
            </a:r>
            <a:r>
              <a:rPr lang="en-IN" sz="3100" b="1" dirty="0">
                <a:solidFill>
                  <a:srgbClr val="002060"/>
                </a:solidFill>
                <a:latin typeface="Arial" pitchFamily="34" charset="0"/>
                <a:cs typeface="Arial" pitchFamily="34" charset="0"/>
              </a:rPr>
              <a:t>increased to </a:t>
            </a:r>
            <a:r>
              <a:rPr lang="en-IN" sz="3100" b="1" dirty="0" smtClean="0">
                <a:solidFill>
                  <a:srgbClr val="002060"/>
                </a:solidFill>
                <a:latin typeface="Arial" pitchFamily="34" charset="0"/>
                <a:cs typeface="Arial" pitchFamily="34" charset="0"/>
              </a:rPr>
              <a:t>Rs.1.5 </a:t>
            </a:r>
            <a:r>
              <a:rPr lang="en-IN" sz="3100" b="1" dirty="0" err="1">
                <a:solidFill>
                  <a:srgbClr val="002060"/>
                </a:solidFill>
                <a:latin typeface="Arial" pitchFamily="34" charset="0"/>
                <a:cs typeface="Arial" pitchFamily="34" charset="0"/>
              </a:rPr>
              <a:t>crore</a:t>
            </a:r>
            <a:r>
              <a:rPr lang="en-IN" sz="3100" dirty="0" smtClean="0">
                <a:solidFill>
                  <a:srgbClr val="002060"/>
                </a:solidFill>
                <a:latin typeface="Arial" pitchFamily="34" charset="0"/>
                <a:cs typeface="Arial" pitchFamily="34" charset="0"/>
              </a:rPr>
              <a:t>.</a:t>
            </a:r>
          </a:p>
          <a:p>
            <a:pPr>
              <a:defRPr/>
            </a:pPr>
            <a:endParaRPr lang="en-IN" sz="1200" dirty="0" smtClean="0">
              <a:solidFill>
                <a:srgbClr val="002060"/>
              </a:solidFill>
              <a:latin typeface="Arial" pitchFamily="34" charset="0"/>
              <a:cs typeface="Arial" pitchFamily="34" charset="0"/>
            </a:endParaRPr>
          </a:p>
          <a:p>
            <a:pPr>
              <a:defRPr/>
            </a:pPr>
            <a:r>
              <a:rPr lang="en-IN" sz="3100" b="1" dirty="0" smtClean="0">
                <a:solidFill>
                  <a:srgbClr val="7030A0"/>
                </a:solidFill>
                <a:latin typeface="Arial" pitchFamily="34" charset="0"/>
                <a:cs typeface="Arial" pitchFamily="34" charset="0"/>
              </a:rPr>
              <a:t>Special </a:t>
            </a:r>
            <a:r>
              <a:rPr lang="en-IN" sz="3100" b="1" dirty="0">
                <a:solidFill>
                  <a:srgbClr val="7030A0"/>
                </a:solidFill>
                <a:latin typeface="Arial" pitchFamily="34" charset="0"/>
                <a:cs typeface="Arial" pitchFamily="34" charset="0"/>
              </a:rPr>
              <a:t>category States</a:t>
            </a:r>
            <a:r>
              <a:rPr lang="en-IN" sz="3100" dirty="0">
                <a:solidFill>
                  <a:srgbClr val="7030A0"/>
                </a:solidFill>
                <a:latin typeface="Arial" pitchFamily="34" charset="0"/>
                <a:cs typeface="Arial" pitchFamily="34" charset="0"/>
              </a:rPr>
              <a:t> would decide, </a:t>
            </a:r>
            <a:r>
              <a:rPr lang="en-IN" sz="3100" b="1" dirty="0">
                <a:solidFill>
                  <a:srgbClr val="7030A0"/>
                </a:solidFill>
                <a:latin typeface="Arial" pitchFamily="34" charset="0"/>
                <a:cs typeface="Arial" pitchFamily="34" charset="0"/>
              </a:rPr>
              <a:t>within one week,</a:t>
            </a:r>
            <a:r>
              <a:rPr lang="en-IN" sz="3100" dirty="0">
                <a:solidFill>
                  <a:srgbClr val="7030A0"/>
                </a:solidFill>
                <a:latin typeface="Arial" pitchFamily="34" charset="0"/>
                <a:cs typeface="Arial" pitchFamily="34" charset="0"/>
              </a:rPr>
              <a:t> about the Composition Limit in their respective States</a:t>
            </a:r>
            <a:r>
              <a:rPr lang="en-IN" sz="3100" dirty="0" smtClean="0">
                <a:solidFill>
                  <a:srgbClr val="7030A0"/>
                </a:solidFill>
                <a:latin typeface="Arial" pitchFamily="34" charset="0"/>
                <a:cs typeface="Arial" pitchFamily="34" charset="0"/>
              </a:rPr>
              <a:t>.</a:t>
            </a:r>
            <a:endParaRPr lang="en-US" sz="3100" b="1" dirty="0" smtClean="0">
              <a:solidFill>
                <a:srgbClr val="7030A0"/>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6477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10000"/>
                </a:schemeClr>
              </a:buClr>
              <a:defRPr/>
            </a:pPr>
            <a:r>
              <a:rPr lang="en-IN" sz="2800" b="1" dirty="0">
                <a:solidFill>
                  <a:srgbClr val="C00000"/>
                </a:solidFill>
              </a:rPr>
              <a:t>Circular No. </a:t>
            </a:r>
            <a:r>
              <a:rPr lang="en-IN" sz="2800" b="1" dirty="0" smtClean="0">
                <a:solidFill>
                  <a:srgbClr val="C00000"/>
                </a:solidFill>
              </a:rPr>
              <a:t>78/52/2018-GST dated </a:t>
            </a:r>
            <a:r>
              <a:rPr lang="en-IN" sz="2800" b="1" dirty="0">
                <a:solidFill>
                  <a:srgbClr val="C00000"/>
                </a:solidFill>
              </a:rPr>
              <a:t>December 31, 2018 </a:t>
            </a:r>
          </a:p>
        </p:txBody>
      </p:sp>
      <p:sp>
        <p:nvSpPr>
          <p:cNvPr id="5" name="Rectangle 4"/>
          <p:cNvSpPr/>
          <p:nvPr/>
        </p:nvSpPr>
        <p:spPr>
          <a:xfrm>
            <a:off x="152400" y="800100"/>
            <a:ext cx="8839200" cy="5905500"/>
          </a:xfrm>
          <a:prstGeom prst="rect">
            <a:avLst/>
          </a:prstGeom>
          <a:blipFill>
            <a:blip r:embed="rId4"/>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IN" sz="3200" b="1" u="sng" dirty="0">
                <a:solidFill>
                  <a:srgbClr val="C00000"/>
                </a:solidFill>
              </a:rPr>
              <a:t>Clarification on Export of Services Under GST </a:t>
            </a:r>
            <a:endParaRPr lang="en-IN" altLang="en-US" sz="3200" dirty="0" smtClean="0">
              <a:solidFill>
                <a:srgbClr val="C00000"/>
              </a:solidFill>
            </a:endParaRPr>
          </a:p>
          <a:p>
            <a:pPr algn="just"/>
            <a:r>
              <a:rPr lang="en-IN" altLang="en-US" sz="3200" dirty="0">
                <a:solidFill>
                  <a:schemeClr val="tx1"/>
                </a:solidFill>
              </a:rPr>
              <a:t>It is clarified that the </a:t>
            </a:r>
            <a:r>
              <a:rPr lang="en-IN" altLang="en-US" sz="3200" b="1" dirty="0">
                <a:solidFill>
                  <a:schemeClr val="tx1"/>
                </a:solidFill>
              </a:rPr>
              <a:t>supplier of services located in India </a:t>
            </a:r>
            <a:r>
              <a:rPr lang="en-IN" altLang="en-US" sz="3200" dirty="0">
                <a:solidFill>
                  <a:schemeClr val="tx1"/>
                </a:solidFill>
              </a:rPr>
              <a:t>would be </a:t>
            </a:r>
            <a:r>
              <a:rPr lang="en-IN" altLang="en-US" sz="3200" b="1" dirty="0">
                <a:solidFill>
                  <a:schemeClr val="tx1"/>
                </a:solidFill>
              </a:rPr>
              <a:t>liable</a:t>
            </a:r>
            <a:r>
              <a:rPr lang="en-IN" altLang="en-US" sz="3200" dirty="0">
                <a:solidFill>
                  <a:schemeClr val="tx1"/>
                </a:solidFill>
              </a:rPr>
              <a:t> to pay </a:t>
            </a:r>
            <a:r>
              <a:rPr lang="en-IN" altLang="en-US" sz="3200" b="1" dirty="0">
                <a:solidFill>
                  <a:schemeClr val="tx1"/>
                </a:solidFill>
              </a:rPr>
              <a:t>integrated tax</a:t>
            </a:r>
            <a:r>
              <a:rPr lang="en-IN" altLang="en-US" sz="3200" dirty="0">
                <a:solidFill>
                  <a:schemeClr val="tx1"/>
                </a:solidFill>
              </a:rPr>
              <a:t> on </a:t>
            </a:r>
            <a:r>
              <a:rPr lang="en-IN" altLang="en-US" sz="3200" b="1" dirty="0">
                <a:solidFill>
                  <a:schemeClr val="tx1"/>
                </a:solidFill>
              </a:rPr>
              <a:t>reverse charge basis </a:t>
            </a:r>
            <a:r>
              <a:rPr lang="en-IN" altLang="en-US" sz="3200" dirty="0">
                <a:solidFill>
                  <a:schemeClr val="tx1"/>
                </a:solidFill>
              </a:rPr>
              <a:t>on the import of services on that portion of services </a:t>
            </a:r>
          </a:p>
          <a:p>
            <a:pPr algn="just"/>
            <a:r>
              <a:rPr lang="en-IN" altLang="en-US" sz="3200" dirty="0">
                <a:solidFill>
                  <a:schemeClr val="tx1"/>
                </a:solidFill>
              </a:rPr>
              <a:t>which has been </a:t>
            </a:r>
            <a:r>
              <a:rPr lang="en-IN" altLang="en-US" sz="3200" b="1" dirty="0">
                <a:solidFill>
                  <a:schemeClr val="tx1"/>
                </a:solidFill>
              </a:rPr>
              <a:t>provided by the supplier located outside India</a:t>
            </a:r>
            <a:r>
              <a:rPr lang="en-IN" altLang="en-US" sz="3200" dirty="0">
                <a:solidFill>
                  <a:schemeClr val="tx1"/>
                </a:solidFill>
              </a:rPr>
              <a:t> to the recipient of services located outside India. </a:t>
            </a:r>
          </a:p>
          <a:p>
            <a:pPr algn="just"/>
            <a:r>
              <a:rPr lang="en-IN" altLang="en-US" sz="3200" dirty="0">
                <a:solidFill>
                  <a:schemeClr val="tx1"/>
                </a:solidFill>
              </a:rPr>
              <a:t>Furthermore, the </a:t>
            </a:r>
            <a:r>
              <a:rPr lang="en-IN" altLang="en-US" sz="3200" b="1" dirty="0">
                <a:solidFill>
                  <a:schemeClr val="tx1"/>
                </a:solidFill>
              </a:rPr>
              <a:t>said supplier of services located in India </a:t>
            </a:r>
            <a:r>
              <a:rPr lang="en-IN" altLang="en-US" sz="3200" dirty="0">
                <a:solidFill>
                  <a:schemeClr val="tx1"/>
                </a:solidFill>
              </a:rPr>
              <a:t>would be </a:t>
            </a:r>
            <a:r>
              <a:rPr lang="en-IN" altLang="en-US" sz="3200" b="1" dirty="0">
                <a:solidFill>
                  <a:schemeClr val="tx1"/>
                </a:solidFill>
              </a:rPr>
              <a:t>eligible</a:t>
            </a:r>
            <a:r>
              <a:rPr lang="en-IN" altLang="en-US" sz="3200" dirty="0">
                <a:solidFill>
                  <a:schemeClr val="tx1"/>
                </a:solidFill>
              </a:rPr>
              <a:t> for taking </a:t>
            </a:r>
            <a:r>
              <a:rPr lang="en-IN" altLang="en-US" sz="3200" b="1" dirty="0">
                <a:solidFill>
                  <a:schemeClr val="tx1"/>
                </a:solidFill>
              </a:rPr>
              <a:t>input tax credit of the integrated tax so paid. </a:t>
            </a:r>
          </a:p>
        </p:txBody>
      </p:sp>
    </p:spTree>
    <p:extLst>
      <p:ext uri="{BB962C8B-B14F-4D97-AF65-F5344CB8AC3E}">
        <p14:creationId xmlns:p14="http://schemas.microsoft.com/office/powerpoint/2010/main" xmlns="" val="638782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6477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10000"/>
                </a:schemeClr>
              </a:buClr>
              <a:defRPr/>
            </a:pPr>
            <a:r>
              <a:rPr lang="en-IN" sz="2800" b="1" dirty="0">
                <a:solidFill>
                  <a:srgbClr val="C00000"/>
                </a:solidFill>
              </a:rPr>
              <a:t>Circular No. </a:t>
            </a:r>
            <a:r>
              <a:rPr lang="en-IN" sz="2800" b="1" dirty="0" smtClean="0">
                <a:solidFill>
                  <a:srgbClr val="C00000"/>
                </a:solidFill>
              </a:rPr>
              <a:t>78/52/2018-GST dated </a:t>
            </a:r>
            <a:r>
              <a:rPr lang="en-IN" sz="2800" b="1" dirty="0">
                <a:solidFill>
                  <a:srgbClr val="C00000"/>
                </a:solidFill>
              </a:rPr>
              <a:t>December 31, 2018 </a:t>
            </a:r>
          </a:p>
        </p:txBody>
      </p:sp>
      <p:sp>
        <p:nvSpPr>
          <p:cNvPr id="5" name="Rectangle 4"/>
          <p:cNvSpPr/>
          <p:nvPr/>
        </p:nvSpPr>
        <p:spPr>
          <a:xfrm>
            <a:off x="152400" y="800100"/>
            <a:ext cx="8839200" cy="5905500"/>
          </a:xfrm>
          <a:prstGeom prst="rect">
            <a:avLst/>
          </a:prstGeom>
          <a:blipFill>
            <a:blip r:embed="rId4"/>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IN" sz="3200" b="1" u="sng" dirty="0">
                <a:solidFill>
                  <a:srgbClr val="C00000"/>
                </a:solidFill>
              </a:rPr>
              <a:t>Clarification on Export of Services Under GST </a:t>
            </a:r>
            <a:endParaRPr lang="en-IN" altLang="en-US" sz="3200" dirty="0" smtClean="0">
              <a:solidFill>
                <a:srgbClr val="C00000"/>
              </a:solidFill>
            </a:endParaRPr>
          </a:p>
          <a:p>
            <a:pPr algn="just"/>
            <a:r>
              <a:rPr lang="en-IN" altLang="en-US" sz="3200" dirty="0">
                <a:solidFill>
                  <a:schemeClr val="tx1"/>
                </a:solidFill>
              </a:rPr>
              <a:t>Thus, even if the full consideration for the services as per the contract value is not received in convertible foreign exchange in India due to the fact </a:t>
            </a:r>
          </a:p>
          <a:p>
            <a:pPr algn="just"/>
            <a:r>
              <a:rPr lang="en-IN" altLang="en-US" sz="3200" dirty="0">
                <a:solidFill>
                  <a:schemeClr val="tx1"/>
                </a:solidFill>
              </a:rPr>
              <a:t>that the recipient of services located outside India has directly paid to the supplier of services located outside India(for the outsourced part of the services), </a:t>
            </a:r>
          </a:p>
          <a:p>
            <a:pPr algn="just"/>
            <a:r>
              <a:rPr lang="en-IN" altLang="en-US" sz="3200" dirty="0">
                <a:solidFill>
                  <a:schemeClr val="tx1"/>
                </a:solidFill>
              </a:rPr>
              <a:t>that portion of the consideration </a:t>
            </a:r>
            <a:r>
              <a:rPr lang="en-IN" altLang="en-US" sz="3200" b="1" dirty="0">
                <a:solidFill>
                  <a:schemeClr val="tx1"/>
                </a:solidFill>
              </a:rPr>
              <a:t>shall also be treated as receipt of consideration for export of services</a:t>
            </a:r>
            <a:r>
              <a:rPr lang="en-IN" altLang="en-US" sz="3200" dirty="0">
                <a:solidFill>
                  <a:schemeClr val="tx1"/>
                </a:solidFill>
              </a:rPr>
              <a:t> in terms of section 2(6)(iv) of the IGST Act, </a:t>
            </a:r>
            <a:r>
              <a:rPr lang="en-IN" altLang="en-US" sz="3200" b="1" dirty="0">
                <a:solidFill>
                  <a:schemeClr val="tx1"/>
                </a:solidFill>
              </a:rPr>
              <a:t>provided the:</a:t>
            </a:r>
          </a:p>
        </p:txBody>
      </p:sp>
    </p:spTree>
    <p:extLst>
      <p:ext uri="{BB962C8B-B14F-4D97-AF65-F5344CB8AC3E}">
        <p14:creationId xmlns:p14="http://schemas.microsoft.com/office/powerpoint/2010/main" xmlns="" val="60884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6477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10000"/>
                </a:schemeClr>
              </a:buClr>
              <a:defRPr/>
            </a:pPr>
            <a:r>
              <a:rPr lang="en-IN" sz="2800" b="1" dirty="0">
                <a:solidFill>
                  <a:srgbClr val="C00000"/>
                </a:solidFill>
              </a:rPr>
              <a:t>Circular No. </a:t>
            </a:r>
            <a:r>
              <a:rPr lang="en-IN" sz="2800" b="1" dirty="0" smtClean="0">
                <a:solidFill>
                  <a:srgbClr val="C00000"/>
                </a:solidFill>
              </a:rPr>
              <a:t>78/52/2018-GST dated </a:t>
            </a:r>
            <a:r>
              <a:rPr lang="en-IN" sz="2800" b="1" dirty="0">
                <a:solidFill>
                  <a:srgbClr val="C00000"/>
                </a:solidFill>
              </a:rPr>
              <a:t>December 31, 2018 </a:t>
            </a:r>
          </a:p>
        </p:txBody>
      </p:sp>
      <p:sp>
        <p:nvSpPr>
          <p:cNvPr id="5" name="Rectangle 4"/>
          <p:cNvSpPr/>
          <p:nvPr/>
        </p:nvSpPr>
        <p:spPr>
          <a:xfrm>
            <a:off x="152400" y="800100"/>
            <a:ext cx="8839200" cy="5905500"/>
          </a:xfrm>
          <a:prstGeom prst="rect">
            <a:avLst/>
          </a:prstGeom>
          <a:blipFill>
            <a:blip r:embed="rId4"/>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IN" sz="3200" b="1" u="sng" dirty="0">
                <a:solidFill>
                  <a:srgbClr val="C00000"/>
                </a:solidFill>
              </a:rPr>
              <a:t>Clarification on Export of Services Under GST </a:t>
            </a:r>
            <a:endParaRPr lang="en-IN" altLang="en-US" sz="3200" dirty="0" smtClean="0">
              <a:solidFill>
                <a:srgbClr val="C00000"/>
              </a:solidFill>
            </a:endParaRPr>
          </a:p>
          <a:p>
            <a:pPr algn="just">
              <a:defRPr/>
            </a:pPr>
            <a:r>
              <a:rPr lang="en-IN" altLang="en-US" sz="3200" dirty="0">
                <a:solidFill>
                  <a:schemeClr val="tx1"/>
                </a:solidFill>
              </a:rPr>
              <a:t>(i) integrated tax has been paid by the supplier located in India for import of services on that portion of the services which has been directly provided by the supplier located outside India to the recipient of services located outside India; </a:t>
            </a:r>
          </a:p>
          <a:p>
            <a:pPr algn="just">
              <a:defRPr/>
            </a:pPr>
            <a:endParaRPr lang="en-IN" altLang="en-US" sz="3200" dirty="0">
              <a:solidFill>
                <a:schemeClr val="tx1"/>
              </a:solidFill>
            </a:endParaRPr>
          </a:p>
          <a:p>
            <a:pPr algn="just">
              <a:defRPr/>
            </a:pPr>
            <a:r>
              <a:rPr lang="en-IN" altLang="en-US" sz="3200" dirty="0">
                <a:solidFill>
                  <a:schemeClr val="tx1"/>
                </a:solidFill>
              </a:rPr>
              <a:t>(ii) and RBI by general instruction or by specific approval has allowed that apart of the consideration for such exports can be retained outside India. </a:t>
            </a:r>
          </a:p>
        </p:txBody>
      </p:sp>
    </p:spTree>
    <p:extLst>
      <p:ext uri="{BB962C8B-B14F-4D97-AF65-F5344CB8AC3E}">
        <p14:creationId xmlns:p14="http://schemas.microsoft.com/office/powerpoint/2010/main" xmlns="" val="526836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6477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10000"/>
                </a:schemeClr>
              </a:buClr>
              <a:defRPr/>
            </a:pPr>
            <a:r>
              <a:rPr lang="en-IN" sz="2800" b="1" dirty="0">
                <a:solidFill>
                  <a:srgbClr val="C00000"/>
                </a:solidFill>
              </a:rPr>
              <a:t>Circular No. </a:t>
            </a:r>
            <a:r>
              <a:rPr lang="en-IN" sz="2800" b="1" dirty="0" smtClean="0">
                <a:solidFill>
                  <a:srgbClr val="C00000"/>
                </a:solidFill>
              </a:rPr>
              <a:t>79/53/2018-GST dated </a:t>
            </a:r>
            <a:r>
              <a:rPr lang="en-IN" sz="2800" b="1" dirty="0">
                <a:solidFill>
                  <a:srgbClr val="C00000"/>
                </a:solidFill>
              </a:rPr>
              <a:t>December 31, 2018 </a:t>
            </a:r>
          </a:p>
        </p:txBody>
      </p:sp>
      <p:sp>
        <p:nvSpPr>
          <p:cNvPr id="5" name="Rectangle 4"/>
          <p:cNvSpPr/>
          <p:nvPr/>
        </p:nvSpPr>
        <p:spPr>
          <a:xfrm>
            <a:off x="152400" y="800100"/>
            <a:ext cx="8839200" cy="5905500"/>
          </a:xfrm>
          <a:prstGeom prst="rect">
            <a:avLst/>
          </a:prstGeom>
          <a:blipFill>
            <a:blip r:embed="rId4"/>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US" sz="3200" b="1" u="sng" dirty="0" smtClean="0">
                <a:solidFill>
                  <a:srgbClr val="C00000"/>
                </a:solidFill>
              </a:rPr>
              <a:t>C</a:t>
            </a:r>
            <a:r>
              <a:rPr lang="en-IN" sz="3200" b="1" u="sng" dirty="0" err="1">
                <a:solidFill>
                  <a:srgbClr val="C00000"/>
                </a:solidFill>
              </a:rPr>
              <a:t>larification</a:t>
            </a:r>
            <a:r>
              <a:rPr lang="en-IN" sz="3200" b="1" u="sng" dirty="0">
                <a:solidFill>
                  <a:srgbClr val="C00000"/>
                </a:solidFill>
              </a:rPr>
              <a:t> on Refund Related Issues </a:t>
            </a:r>
            <a:endParaRPr lang="en-IN" altLang="en-US" sz="3200" b="1" u="sng" dirty="0">
              <a:solidFill>
                <a:srgbClr val="C00000"/>
              </a:solidFill>
            </a:endParaRPr>
          </a:p>
          <a:p>
            <a:pPr algn="just">
              <a:defRPr/>
            </a:pPr>
            <a:r>
              <a:rPr lang="en-IN" sz="3200" dirty="0">
                <a:solidFill>
                  <a:srgbClr val="0070C0"/>
                </a:solidFill>
              </a:rPr>
              <a:t>Due to the non-availability of the complete electronic refund module, </a:t>
            </a:r>
            <a:r>
              <a:rPr lang="en-IN" sz="3200" dirty="0" smtClean="0">
                <a:solidFill>
                  <a:srgbClr val="0070C0"/>
                </a:solidFill>
              </a:rPr>
              <a:t>circulars 17/17/2017-GST dated 15-11-2017 and circular No.24/24/2017-gst dated 21.12.2017 were issued prescribing </a:t>
            </a:r>
            <a:r>
              <a:rPr lang="en-IN" sz="3200" dirty="0" err="1" smtClean="0">
                <a:solidFill>
                  <a:srgbClr val="0070C0"/>
                </a:solidFill>
              </a:rPr>
              <a:t>maual</a:t>
            </a:r>
            <a:r>
              <a:rPr lang="en-IN" sz="3200" dirty="0" smtClean="0">
                <a:solidFill>
                  <a:srgbClr val="0070C0"/>
                </a:solidFill>
              </a:rPr>
              <a:t> filing of refund application after filing RFD-01A through online</a:t>
            </a:r>
            <a:r>
              <a:rPr lang="en-IN" sz="3200" smtClean="0">
                <a:solidFill>
                  <a:srgbClr val="0070C0"/>
                </a:solidFill>
              </a:rPr>
              <a:t>. </a:t>
            </a:r>
            <a:endParaRPr lang="en-IN" sz="3200" dirty="0" smtClean="0">
              <a:solidFill>
                <a:srgbClr val="0070C0"/>
              </a:solidFill>
            </a:endParaRPr>
          </a:p>
        </p:txBody>
      </p:sp>
    </p:spTree>
    <p:extLst>
      <p:ext uri="{BB962C8B-B14F-4D97-AF65-F5344CB8AC3E}">
        <p14:creationId xmlns:p14="http://schemas.microsoft.com/office/powerpoint/2010/main" xmlns="" val="858531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6477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10000"/>
                </a:schemeClr>
              </a:buClr>
              <a:defRPr/>
            </a:pPr>
            <a:r>
              <a:rPr lang="en-IN" sz="2800" b="1" dirty="0">
                <a:solidFill>
                  <a:srgbClr val="C00000"/>
                </a:solidFill>
              </a:rPr>
              <a:t>Circular No. </a:t>
            </a:r>
            <a:r>
              <a:rPr lang="en-IN" sz="2800" b="1" dirty="0" smtClean="0">
                <a:solidFill>
                  <a:srgbClr val="C00000"/>
                </a:solidFill>
              </a:rPr>
              <a:t>79/53/2018-GST dated </a:t>
            </a:r>
            <a:r>
              <a:rPr lang="en-IN" sz="2800" b="1" dirty="0">
                <a:solidFill>
                  <a:srgbClr val="C00000"/>
                </a:solidFill>
              </a:rPr>
              <a:t>December 31, 2018 </a:t>
            </a:r>
          </a:p>
        </p:txBody>
      </p:sp>
      <p:sp>
        <p:nvSpPr>
          <p:cNvPr id="5" name="Rectangle 4"/>
          <p:cNvSpPr/>
          <p:nvPr/>
        </p:nvSpPr>
        <p:spPr>
          <a:xfrm>
            <a:off x="152400" y="800100"/>
            <a:ext cx="8839200" cy="5905500"/>
          </a:xfrm>
          <a:prstGeom prst="rect">
            <a:avLst/>
          </a:prstGeom>
          <a:blipFill>
            <a:blip r:embed="rId4"/>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US" sz="3200" b="1" u="sng" dirty="0" smtClean="0">
                <a:solidFill>
                  <a:srgbClr val="C00000"/>
                </a:solidFill>
              </a:rPr>
              <a:t>C</a:t>
            </a:r>
            <a:r>
              <a:rPr lang="en-IN" sz="3200" b="1" u="sng" dirty="0" err="1">
                <a:solidFill>
                  <a:srgbClr val="C00000"/>
                </a:solidFill>
              </a:rPr>
              <a:t>larification</a:t>
            </a:r>
            <a:r>
              <a:rPr lang="en-IN" sz="3200" b="1" u="sng" dirty="0">
                <a:solidFill>
                  <a:srgbClr val="C00000"/>
                </a:solidFill>
              </a:rPr>
              <a:t> on Refund Related Issues </a:t>
            </a:r>
            <a:endParaRPr lang="en-IN" altLang="en-US" sz="3200" b="1" u="sng" dirty="0">
              <a:solidFill>
                <a:srgbClr val="C00000"/>
              </a:solidFill>
            </a:endParaRPr>
          </a:p>
          <a:p>
            <a:pPr algn="just">
              <a:defRPr/>
            </a:pPr>
            <a:r>
              <a:rPr lang="en-IN" sz="3200" dirty="0" smtClean="0">
                <a:solidFill>
                  <a:srgbClr val="0070C0"/>
                </a:solidFill>
              </a:rPr>
              <a:t>In </a:t>
            </a:r>
            <a:r>
              <a:rPr lang="en-IN" sz="3200" dirty="0">
                <a:solidFill>
                  <a:srgbClr val="0070C0"/>
                </a:solidFill>
              </a:rPr>
              <a:t>order to </a:t>
            </a:r>
            <a:r>
              <a:rPr lang="en-IN" sz="3200" b="1" dirty="0">
                <a:solidFill>
                  <a:srgbClr val="0070C0"/>
                </a:solidFill>
              </a:rPr>
              <a:t>further simplify the refund process, </a:t>
            </a:r>
            <a:r>
              <a:rPr lang="en-IN" sz="3200" dirty="0">
                <a:solidFill>
                  <a:srgbClr val="0070C0"/>
                </a:solidFill>
              </a:rPr>
              <a:t>the </a:t>
            </a:r>
            <a:r>
              <a:rPr lang="en-IN" sz="3200" b="1" dirty="0">
                <a:solidFill>
                  <a:srgbClr val="0070C0"/>
                </a:solidFill>
              </a:rPr>
              <a:t>following instructions are issued: </a:t>
            </a:r>
          </a:p>
          <a:p>
            <a:pPr marL="514350" indent="-514350" algn="just">
              <a:buClr>
                <a:schemeClr val="bg2">
                  <a:lumMod val="50000"/>
                </a:schemeClr>
              </a:buClr>
              <a:buFont typeface="Wingdings" pitchFamily="2" charset="2"/>
              <a:buChar char="§"/>
              <a:defRPr/>
            </a:pPr>
            <a:r>
              <a:rPr lang="en-IN" sz="3000" dirty="0">
                <a:solidFill>
                  <a:schemeClr val="tx1"/>
                </a:solidFill>
              </a:rPr>
              <a:t>all documents/undertaking/statements to be submitted along with the claim for refund in FORM GST RFD-01A </a:t>
            </a:r>
            <a:r>
              <a:rPr lang="en-IN" sz="3000" b="1" dirty="0">
                <a:solidFill>
                  <a:schemeClr val="tx1"/>
                </a:solidFill>
              </a:rPr>
              <a:t>shall be uploaded on the common portal at the time of filing of the refund application. </a:t>
            </a:r>
          </a:p>
          <a:p>
            <a:pPr marL="514350" indent="-514350" algn="just">
              <a:buClr>
                <a:schemeClr val="bg2">
                  <a:lumMod val="50000"/>
                </a:schemeClr>
              </a:buClr>
              <a:buFont typeface="Wingdings" pitchFamily="2" charset="2"/>
              <a:buChar char="§"/>
              <a:defRPr/>
            </a:pPr>
            <a:r>
              <a:rPr lang="en-IN" sz="3000" b="1" dirty="0">
                <a:solidFill>
                  <a:schemeClr val="tx1"/>
                </a:solidFill>
              </a:rPr>
              <a:t>Neither</a:t>
            </a:r>
            <a:r>
              <a:rPr lang="en-IN" sz="3000" dirty="0">
                <a:solidFill>
                  <a:schemeClr val="tx1"/>
                </a:solidFill>
              </a:rPr>
              <a:t> the application in FORM GST RFD-01A, </a:t>
            </a:r>
            <a:r>
              <a:rPr lang="en-IN" sz="3000" b="1" dirty="0">
                <a:solidFill>
                  <a:schemeClr val="tx1"/>
                </a:solidFill>
              </a:rPr>
              <a:t>nor any of the supporting documents,</a:t>
            </a:r>
            <a:r>
              <a:rPr lang="en-IN" sz="3000" dirty="0">
                <a:solidFill>
                  <a:schemeClr val="tx1"/>
                </a:solidFill>
              </a:rPr>
              <a:t> shall be required to be </a:t>
            </a:r>
            <a:r>
              <a:rPr lang="en-IN" sz="3000" b="1" dirty="0">
                <a:solidFill>
                  <a:schemeClr val="tx1"/>
                </a:solidFill>
              </a:rPr>
              <a:t>submitted physically </a:t>
            </a:r>
            <a:r>
              <a:rPr lang="en-IN" sz="3000" dirty="0">
                <a:solidFill>
                  <a:schemeClr val="tx1"/>
                </a:solidFill>
              </a:rPr>
              <a:t>in the office of the jurisdictional proper officer. </a:t>
            </a:r>
          </a:p>
        </p:txBody>
      </p:sp>
    </p:spTree>
    <p:extLst>
      <p:ext uri="{BB962C8B-B14F-4D97-AF65-F5344CB8AC3E}">
        <p14:creationId xmlns:p14="http://schemas.microsoft.com/office/powerpoint/2010/main" xmlns="" val="163625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6477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10000"/>
                </a:schemeClr>
              </a:buClr>
              <a:defRPr/>
            </a:pPr>
            <a:r>
              <a:rPr lang="en-IN" sz="2800" b="1" dirty="0">
                <a:solidFill>
                  <a:srgbClr val="C00000"/>
                </a:solidFill>
              </a:rPr>
              <a:t>Circular No. </a:t>
            </a:r>
            <a:r>
              <a:rPr lang="en-IN" sz="2800" b="1" dirty="0" smtClean="0">
                <a:solidFill>
                  <a:srgbClr val="C00000"/>
                </a:solidFill>
              </a:rPr>
              <a:t>79/53/2018-GST dated </a:t>
            </a:r>
            <a:r>
              <a:rPr lang="en-IN" sz="2800" b="1" dirty="0">
                <a:solidFill>
                  <a:srgbClr val="C00000"/>
                </a:solidFill>
              </a:rPr>
              <a:t>December 31, 2018 </a:t>
            </a:r>
          </a:p>
        </p:txBody>
      </p:sp>
      <p:sp>
        <p:nvSpPr>
          <p:cNvPr id="5" name="Rectangle 4"/>
          <p:cNvSpPr/>
          <p:nvPr/>
        </p:nvSpPr>
        <p:spPr>
          <a:xfrm>
            <a:off x="152400" y="800100"/>
            <a:ext cx="8839200" cy="5905500"/>
          </a:xfrm>
          <a:prstGeom prst="rect">
            <a:avLst/>
          </a:prstGeom>
          <a:blipFill>
            <a:blip r:embed="rId4"/>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457200" indent="-457200" algn="just">
              <a:buClr>
                <a:schemeClr val="bg2">
                  <a:lumMod val="25000"/>
                </a:schemeClr>
              </a:buClr>
              <a:buFont typeface="Wingdings" pitchFamily="2" charset="2"/>
              <a:buChar char="§"/>
              <a:defRPr/>
            </a:pPr>
            <a:r>
              <a:rPr lang="en-IN" sz="3000" b="1" dirty="0" smtClean="0">
                <a:solidFill>
                  <a:schemeClr val="tx1"/>
                </a:solidFill>
              </a:rPr>
              <a:t>Only </a:t>
            </a:r>
            <a:r>
              <a:rPr lang="en-IN" sz="3000" b="1" dirty="0">
                <a:solidFill>
                  <a:schemeClr val="tx1"/>
                </a:solidFill>
              </a:rPr>
              <a:t>the method </a:t>
            </a:r>
            <a:r>
              <a:rPr lang="en-IN" sz="3000" dirty="0">
                <a:solidFill>
                  <a:schemeClr val="tx1"/>
                </a:solidFill>
              </a:rPr>
              <a:t>of submission of these documents/statements/undertakings/invoices </a:t>
            </a:r>
            <a:r>
              <a:rPr lang="en-IN" sz="3000" b="1" dirty="0">
                <a:solidFill>
                  <a:schemeClr val="tx1"/>
                </a:solidFill>
              </a:rPr>
              <a:t>is being changed </a:t>
            </a:r>
            <a:r>
              <a:rPr lang="en-IN" sz="3000" dirty="0">
                <a:solidFill>
                  <a:schemeClr val="tx1"/>
                </a:solidFill>
              </a:rPr>
              <a:t>from the </a:t>
            </a:r>
            <a:r>
              <a:rPr lang="en-IN" sz="3000" b="1" dirty="0">
                <a:solidFill>
                  <a:schemeClr val="tx1"/>
                </a:solidFill>
              </a:rPr>
              <a:t>physical mode to the electronic mode.</a:t>
            </a:r>
          </a:p>
          <a:p>
            <a:pPr marL="514350" indent="-514350" algn="just">
              <a:buClr>
                <a:schemeClr val="bg2">
                  <a:lumMod val="50000"/>
                </a:schemeClr>
              </a:buClr>
              <a:buFont typeface="Wingdings" pitchFamily="2" charset="2"/>
              <a:buChar char="§"/>
              <a:defRPr/>
            </a:pPr>
            <a:r>
              <a:rPr lang="en-IN" sz="3000" dirty="0" smtClean="0">
                <a:solidFill>
                  <a:schemeClr val="tx1"/>
                </a:solidFill>
              </a:rPr>
              <a:t>It </a:t>
            </a:r>
            <a:r>
              <a:rPr lang="en-IN" sz="3000" dirty="0">
                <a:solidFill>
                  <a:schemeClr val="tx1"/>
                </a:solidFill>
              </a:rPr>
              <a:t>may also be noted that the other stages of processing of a refund claim submitted in FORM GST RFD-01A by the jurisdictional tax officer </a:t>
            </a:r>
            <a:r>
              <a:rPr lang="en-IN" sz="3000" b="1" dirty="0">
                <a:solidFill>
                  <a:schemeClr val="tx1"/>
                </a:solidFill>
              </a:rPr>
              <a:t>shall continue to be carried out manually</a:t>
            </a:r>
            <a:r>
              <a:rPr lang="en-IN" sz="3000" dirty="0">
                <a:solidFill>
                  <a:schemeClr val="tx1"/>
                </a:solidFill>
              </a:rPr>
              <a:t> for the time being, as is being presently done. </a:t>
            </a:r>
          </a:p>
          <a:p>
            <a:pPr marL="514350" indent="-514350" algn="just">
              <a:buClr>
                <a:schemeClr val="bg2">
                  <a:lumMod val="50000"/>
                </a:schemeClr>
              </a:buClr>
              <a:buFont typeface="Wingdings" pitchFamily="2" charset="2"/>
              <a:buChar char="§"/>
              <a:defRPr/>
            </a:pPr>
            <a:r>
              <a:rPr lang="en-US" sz="3000" b="1" dirty="0">
                <a:solidFill>
                  <a:schemeClr val="tx1"/>
                </a:solidFill>
              </a:rPr>
              <a:t>However,</a:t>
            </a:r>
            <a:r>
              <a:rPr lang="en-US" sz="3000" dirty="0">
                <a:solidFill>
                  <a:schemeClr val="tx1"/>
                </a:solidFill>
              </a:rPr>
              <a:t> the taxpayer </a:t>
            </a:r>
            <a:r>
              <a:rPr lang="en-US" sz="3000" b="1" dirty="0">
                <a:solidFill>
                  <a:schemeClr val="tx1"/>
                </a:solidFill>
              </a:rPr>
              <a:t>still have the option </a:t>
            </a:r>
            <a:r>
              <a:rPr lang="en-US" sz="3000" dirty="0">
                <a:solidFill>
                  <a:schemeClr val="tx1"/>
                </a:solidFill>
              </a:rPr>
              <a:t>to physically submit the refund application to the officer along with supporting documents.</a:t>
            </a:r>
            <a:endParaRPr lang="en-IN" sz="3000" dirty="0">
              <a:solidFill>
                <a:schemeClr val="tx1"/>
              </a:solidFill>
            </a:endParaRPr>
          </a:p>
        </p:txBody>
      </p:sp>
    </p:spTree>
    <p:extLst>
      <p:ext uri="{BB962C8B-B14F-4D97-AF65-F5344CB8AC3E}">
        <p14:creationId xmlns:p14="http://schemas.microsoft.com/office/powerpoint/2010/main" xmlns="" val="308072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6477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10000"/>
                </a:schemeClr>
              </a:buClr>
              <a:defRPr/>
            </a:pPr>
            <a:r>
              <a:rPr lang="en-IN" sz="2800" b="1" dirty="0">
                <a:solidFill>
                  <a:srgbClr val="C00000"/>
                </a:solidFill>
              </a:rPr>
              <a:t>Circular No. </a:t>
            </a:r>
            <a:r>
              <a:rPr lang="en-IN" sz="2800" b="1" dirty="0" smtClean="0">
                <a:solidFill>
                  <a:srgbClr val="C00000"/>
                </a:solidFill>
              </a:rPr>
              <a:t>79/53/2018-GST dated </a:t>
            </a:r>
            <a:r>
              <a:rPr lang="en-IN" sz="2800" b="1" dirty="0">
                <a:solidFill>
                  <a:srgbClr val="C00000"/>
                </a:solidFill>
              </a:rPr>
              <a:t>December 31, 2018 </a:t>
            </a:r>
          </a:p>
        </p:txBody>
      </p:sp>
      <p:sp>
        <p:nvSpPr>
          <p:cNvPr id="5" name="Rectangle 4"/>
          <p:cNvSpPr/>
          <p:nvPr/>
        </p:nvSpPr>
        <p:spPr>
          <a:xfrm>
            <a:off x="152400" y="800100"/>
            <a:ext cx="8839200" cy="5905500"/>
          </a:xfrm>
          <a:prstGeom prst="rect">
            <a:avLst/>
          </a:prstGeom>
          <a:blipFill>
            <a:blip r:embed="rId4"/>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buClr>
                <a:schemeClr val="bg2">
                  <a:lumMod val="25000"/>
                </a:schemeClr>
              </a:buClr>
              <a:defRPr/>
            </a:pPr>
            <a:r>
              <a:rPr lang="en-IN" sz="3000" b="1" u="sng" dirty="0" smtClean="0">
                <a:solidFill>
                  <a:srgbClr val="00B050"/>
                </a:solidFill>
              </a:rPr>
              <a:t>Refund on account of inverted duty structure</a:t>
            </a:r>
          </a:p>
          <a:p>
            <a:pPr marL="274320" indent="-274320" algn="just">
              <a:buClr>
                <a:schemeClr val="accent3"/>
              </a:buClr>
              <a:defRPr/>
            </a:pPr>
            <a:r>
              <a:rPr lang="en-IN" sz="3200" b="1" dirty="0">
                <a:solidFill>
                  <a:srgbClr val="0070C0"/>
                </a:solidFill>
              </a:rPr>
              <a:t>Calculation of refund amount for claims of refund of accumulated Input Tax Credit (ITC) on account of inverted duty structure: </a:t>
            </a:r>
          </a:p>
          <a:p>
            <a:pPr marL="274320" indent="-274320" algn="just">
              <a:buClr>
                <a:schemeClr val="accent3"/>
              </a:buClr>
              <a:defRPr/>
            </a:pPr>
            <a:endParaRPr lang="en-IN" sz="3200" b="1" dirty="0">
              <a:solidFill>
                <a:srgbClr val="0070C0"/>
              </a:solidFill>
            </a:endParaRPr>
          </a:p>
          <a:p>
            <a:pPr marL="274320" indent="-274320" algn="just">
              <a:buClr>
                <a:schemeClr val="accent3"/>
              </a:buClr>
              <a:buFont typeface="Wingdings 2"/>
              <a:buChar char=""/>
              <a:defRPr/>
            </a:pPr>
            <a:r>
              <a:rPr lang="en-IN" sz="3200" dirty="0">
                <a:solidFill>
                  <a:srgbClr val="0070C0"/>
                </a:solidFill>
              </a:rPr>
              <a:t>Where there are </a:t>
            </a:r>
            <a:r>
              <a:rPr lang="en-IN" sz="3200" b="1" dirty="0">
                <a:solidFill>
                  <a:srgbClr val="0070C0"/>
                </a:solidFill>
              </a:rPr>
              <a:t>multiple inputs </a:t>
            </a:r>
            <a:r>
              <a:rPr lang="en-IN" sz="3200" dirty="0">
                <a:solidFill>
                  <a:srgbClr val="0070C0"/>
                </a:solidFill>
              </a:rPr>
              <a:t>attracting different rates of tax, in the formula provided in rule 89(5) of the CGST Rules,</a:t>
            </a:r>
          </a:p>
          <a:p>
            <a:pPr marL="274320" indent="-274320" algn="just">
              <a:buClr>
                <a:schemeClr val="accent3"/>
              </a:buClr>
              <a:buFont typeface="Wingdings 2"/>
              <a:buChar char=""/>
              <a:defRPr/>
            </a:pPr>
            <a:r>
              <a:rPr lang="en-IN" sz="3200" dirty="0">
                <a:solidFill>
                  <a:srgbClr val="0070C0"/>
                </a:solidFill>
              </a:rPr>
              <a:t>the term “Net ITC‟ covers the ITC availed on all inputs in the relevant period, irrespective of their rate of tax. </a:t>
            </a:r>
          </a:p>
        </p:txBody>
      </p:sp>
    </p:spTree>
    <p:extLst>
      <p:ext uri="{BB962C8B-B14F-4D97-AF65-F5344CB8AC3E}">
        <p14:creationId xmlns:p14="http://schemas.microsoft.com/office/powerpoint/2010/main" xmlns="" val="1013854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6477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10000"/>
                </a:schemeClr>
              </a:buClr>
              <a:defRPr/>
            </a:pPr>
            <a:r>
              <a:rPr lang="en-IN" sz="2800" b="1" dirty="0">
                <a:solidFill>
                  <a:srgbClr val="C00000"/>
                </a:solidFill>
              </a:rPr>
              <a:t>Circular No. </a:t>
            </a:r>
            <a:r>
              <a:rPr lang="en-IN" sz="2800" b="1" dirty="0" smtClean="0">
                <a:solidFill>
                  <a:srgbClr val="C00000"/>
                </a:solidFill>
              </a:rPr>
              <a:t>79/53/2018-GST dated </a:t>
            </a:r>
            <a:r>
              <a:rPr lang="en-IN" sz="2800" b="1" dirty="0">
                <a:solidFill>
                  <a:srgbClr val="C00000"/>
                </a:solidFill>
              </a:rPr>
              <a:t>December 31, 2018 </a:t>
            </a:r>
          </a:p>
        </p:txBody>
      </p:sp>
      <p:sp>
        <p:nvSpPr>
          <p:cNvPr id="5" name="Rectangle 4"/>
          <p:cNvSpPr/>
          <p:nvPr/>
        </p:nvSpPr>
        <p:spPr>
          <a:xfrm>
            <a:off x="152400" y="800100"/>
            <a:ext cx="8839200" cy="5905500"/>
          </a:xfrm>
          <a:prstGeom prst="rect">
            <a:avLst/>
          </a:prstGeom>
          <a:blipFill>
            <a:blip r:embed="rId4"/>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buClr>
                <a:schemeClr val="bg2">
                  <a:lumMod val="25000"/>
                </a:schemeClr>
              </a:buClr>
              <a:defRPr/>
            </a:pPr>
            <a:r>
              <a:rPr lang="en-IN" sz="3200" b="1" u="sng" dirty="0">
                <a:solidFill>
                  <a:srgbClr val="0070C0"/>
                </a:solidFill>
              </a:rPr>
              <a:t>Refund applications that have been generated on the portal but not physically received in the jurisdictional tax offices:</a:t>
            </a:r>
            <a:endParaRPr lang="en-IN" sz="3200" b="1" dirty="0">
              <a:solidFill>
                <a:srgbClr val="0070C0"/>
              </a:solidFill>
            </a:endParaRPr>
          </a:p>
          <a:p>
            <a:pPr algn="just">
              <a:defRPr/>
            </a:pPr>
            <a:r>
              <a:rPr lang="en-IN" altLang="en-US" sz="2800" dirty="0">
                <a:solidFill>
                  <a:schemeClr val="tx1"/>
                </a:solidFill>
              </a:rPr>
              <a:t>All refund applications in which the amount </a:t>
            </a:r>
            <a:r>
              <a:rPr lang="en-IN" altLang="en-US" sz="2800" b="1" dirty="0">
                <a:solidFill>
                  <a:schemeClr val="tx1"/>
                </a:solidFill>
              </a:rPr>
              <a:t>claimed is less than the statutory limit of </a:t>
            </a:r>
            <a:r>
              <a:rPr lang="en-IN" altLang="en-US" sz="2800" b="1" dirty="0" err="1">
                <a:solidFill>
                  <a:schemeClr val="tx1"/>
                </a:solidFill>
              </a:rPr>
              <a:t>Rs</a:t>
            </a:r>
            <a:r>
              <a:rPr lang="en-IN" altLang="en-US" sz="2800" b="1" dirty="0">
                <a:solidFill>
                  <a:schemeClr val="tx1"/>
                </a:solidFill>
              </a:rPr>
              <a:t>. 1,000/- should be rejected </a:t>
            </a:r>
            <a:r>
              <a:rPr lang="en-IN" altLang="en-US" sz="2800" dirty="0">
                <a:solidFill>
                  <a:schemeClr val="tx1"/>
                </a:solidFill>
              </a:rPr>
              <a:t>and </a:t>
            </a:r>
          </a:p>
          <a:p>
            <a:pPr algn="just">
              <a:defRPr/>
            </a:pPr>
            <a:r>
              <a:rPr lang="en-IN" altLang="en-US" sz="2800" dirty="0">
                <a:solidFill>
                  <a:schemeClr val="tx1"/>
                </a:solidFill>
              </a:rPr>
              <a:t>the </a:t>
            </a:r>
            <a:r>
              <a:rPr lang="en-IN" altLang="en-US" sz="2800" b="1" dirty="0">
                <a:solidFill>
                  <a:schemeClr val="tx1"/>
                </a:solidFill>
              </a:rPr>
              <a:t>amount re-credited </a:t>
            </a:r>
            <a:r>
              <a:rPr lang="en-IN" altLang="en-US" sz="2800" dirty="0">
                <a:solidFill>
                  <a:schemeClr val="tx1"/>
                </a:solidFill>
              </a:rPr>
              <a:t>to the electronic credit ledger of the applicant through the issuance of </a:t>
            </a:r>
            <a:r>
              <a:rPr lang="en-IN" altLang="en-US" sz="2800" b="1" dirty="0">
                <a:solidFill>
                  <a:schemeClr val="tx1"/>
                </a:solidFill>
              </a:rPr>
              <a:t>FORM GST RFD-01B. </a:t>
            </a:r>
          </a:p>
          <a:p>
            <a:pPr algn="just">
              <a:defRPr/>
            </a:pPr>
            <a:r>
              <a:rPr lang="en-IN" altLang="en-US" sz="2800" dirty="0">
                <a:solidFill>
                  <a:schemeClr val="tx1"/>
                </a:solidFill>
              </a:rPr>
              <a:t>For all applications wherein an </a:t>
            </a:r>
            <a:r>
              <a:rPr lang="en-IN" altLang="en-US" sz="2800" b="1" dirty="0">
                <a:solidFill>
                  <a:schemeClr val="tx1"/>
                </a:solidFill>
              </a:rPr>
              <a:t>amount greater than </a:t>
            </a:r>
            <a:r>
              <a:rPr lang="en-IN" altLang="en-US" sz="2800" b="1" dirty="0" err="1">
                <a:solidFill>
                  <a:schemeClr val="tx1"/>
                </a:solidFill>
              </a:rPr>
              <a:t>Rs</a:t>
            </a:r>
            <a:r>
              <a:rPr lang="en-IN" altLang="en-US" sz="2800" b="1" dirty="0">
                <a:solidFill>
                  <a:schemeClr val="tx1"/>
                </a:solidFill>
              </a:rPr>
              <a:t>. 1000/- </a:t>
            </a:r>
            <a:r>
              <a:rPr lang="en-IN" altLang="en-US" sz="2800" dirty="0">
                <a:solidFill>
                  <a:schemeClr val="tx1"/>
                </a:solidFill>
              </a:rPr>
              <a:t>has been claimed, a </a:t>
            </a:r>
            <a:r>
              <a:rPr lang="en-IN" altLang="en-US" sz="2800" b="1" dirty="0">
                <a:solidFill>
                  <a:schemeClr val="tx1"/>
                </a:solidFill>
              </a:rPr>
              <a:t>list of applications </a:t>
            </a:r>
            <a:r>
              <a:rPr lang="en-IN" altLang="en-US" sz="2800" dirty="0">
                <a:solidFill>
                  <a:schemeClr val="tx1"/>
                </a:solidFill>
              </a:rPr>
              <a:t>which have </a:t>
            </a:r>
            <a:r>
              <a:rPr lang="en-IN" altLang="en-US" sz="2800" b="1" dirty="0">
                <a:solidFill>
                  <a:schemeClr val="tx1"/>
                </a:solidFill>
              </a:rPr>
              <a:t>not been received </a:t>
            </a:r>
            <a:r>
              <a:rPr lang="en-IN" altLang="en-US" sz="2800" dirty="0">
                <a:solidFill>
                  <a:schemeClr val="tx1"/>
                </a:solidFill>
              </a:rPr>
              <a:t>in the jurisdictional tax office </a:t>
            </a:r>
            <a:r>
              <a:rPr lang="en-IN" altLang="en-US" sz="2800" b="1" dirty="0">
                <a:solidFill>
                  <a:schemeClr val="tx1"/>
                </a:solidFill>
              </a:rPr>
              <a:t>within a period of 60 days </a:t>
            </a:r>
            <a:r>
              <a:rPr lang="en-IN" altLang="en-US" sz="2800" dirty="0">
                <a:solidFill>
                  <a:schemeClr val="tx1"/>
                </a:solidFill>
              </a:rPr>
              <a:t>starting from the date of generation of ARN </a:t>
            </a:r>
            <a:r>
              <a:rPr lang="en-IN" altLang="en-US" sz="2800" b="1" dirty="0">
                <a:solidFill>
                  <a:schemeClr val="tx1"/>
                </a:solidFill>
              </a:rPr>
              <a:t>may be compiled. </a:t>
            </a:r>
          </a:p>
        </p:txBody>
      </p:sp>
    </p:spTree>
    <p:extLst>
      <p:ext uri="{BB962C8B-B14F-4D97-AF65-F5344CB8AC3E}">
        <p14:creationId xmlns:p14="http://schemas.microsoft.com/office/powerpoint/2010/main" xmlns="" val="71248208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6477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10000"/>
                </a:schemeClr>
              </a:buClr>
              <a:defRPr/>
            </a:pPr>
            <a:r>
              <a:rPr lang="en-IN" sz="2800" b="1" dirty="0">
                <a:solidFill>
                  <a:srgbClr val="C00000"/>
                </a:solidFill>
              </a:rPr>
              <a:t>Circular No. </a:t>
            </a:r>
            <a:r>
              <a:rPr lang="en-IN" sz="2800" b="1" dirty="0" smtClean="0">
                <a:solidFill>
                  <a:srgbClr val="C00000"/>
                </a:solidFill>
              </a:rPr>
              <a:t>79/53/2018-GST dated </a:t>
            </a:r>
            <a:r>
              <a:rPr lang="en-IN" sz="2800" b="1" dirty="0">
                <a:solidFill>
                  <a:srgbClr val="C00000"/>
                </a:solidFill>
              </a:rPr>
              <a:t>December 31, 2018 </a:t>
            </a:r>
          </a:p>
        </p:txBody>
      </p:sp>
      <p:sp>
        <p:nvSpPr>
          <p:cNvPr id="5" name="Rectangle 4"/>
          <p:cNvSpPr/>
          <p:nvPr/>
        </p:nvSpPr>
        <p:spPr>
          <a:xfrm>
            <a:off x="152400" y="800100"/>
            <a:ext cx="8839200" cy="5905500"/>
          </a:xfrm>
          <a:prstGeom prst="rect">
            <a:avLst/>
          </a:prstGeom>
          <a:blipFill>
            <a:blip r:embed="rId4"/>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buClr>
                <a:schemeClr val="bg2">
                  <a:lumMod val="25000"/>
                </a:schemeClr>
              </a:buClr>
              <a:defRPr/>
            </a:pPr>
            <a:r>
              <a:rPr lang="en-IN" sz="3200" b="1" u="sng" dirty="0">
                <a:solidFill>
                  <a:srgbClr val="0070C0"/>
                </a:solidFill>
              </a:rPr>
              <a:t>Refund applications that have been generated on the portal but not physically received in the jurisdictional tax offices:</a:t>
            </a:r>
            <a:endParaRPr lang="en-IN" sz="3200" b="1" dirty="0">
              <a:solidFill>
                <a:srgbClr val="0070C0"/>
              </a:solidFill>
            </a:endParaRPr>
          </a:p>
          <a:p>
            <a:r>
              <a:rPr lang="en-US" sz="2800" dirty="0">
                <a:solidFill>
                  <a:schemeClr val="tx1"/>
                </a:solidFill>
              </a:rPr>
              <a:t>A </a:t>
            </a:r>
            <a:r>
              <a:rPr lang="en-US" sz="2800" b="1" dirty="0">
                <a:solidFill>
                  <a:schemeClr val="tx1"/>
                </a:solidFill>
              </a:rPr>
              <a:t>Communication </a:t>
            </a:r>
            <a:r>
              <a:rPr lang="en-US" sz="2800" dirty="0">
                <a:solidFill>
                  <a:schemeClr val="tx1"/>
                </a:solidFill>
              </a:rPr>
              <a:t>may be sent to all such claimants on their registered email id to submit application physically </a:t>
            </a:r>
            <a:r>
              <a:rPr lang="en-US" sz="2800" b="1" dirty="0">
                <a:solidFill>
                  <a:schemeClr val="tx1"/>
                </a:solidFill>
              </a:rPr>
              <a:t>within 15 days</a:t>
            </a:r>
            <a:r>
              <a:rPr lang="en-US" sz="2800" dirty="0">
                <a:solidFill>
                  <a:schemeClr val="tx1"/>
                </a:solidFill>
              </a:rPr>
              <a:t> failing which the application shall be summarily rejected and amount shall be re- created to the electronic credit ledger.</a:t>
            </a:r>
          </a:p>
          <a:p>
            <a:r>
              <a:rPr lang="en-US" sz="2800" b="1" dirty="0">
                <a:solidFill>
                  <a:schemeClr val="tx1"/>
                </a:solidFill>
              </a:rPr>
              <a:t>Direction</a:t>
            </a:r>
            <a:r>
              <a:rPr lang="en-US" sz="2800" dirty="0">
                <a:solidFill>
                  <a:schemeClr val="tx1"/>
                </a:solidFill>
              </a:rPr>
              <a:t> has been issued to all tax authorities to issue final sanction order </a:t>
            </a:r>
            <a:r>
              <a:rPr lang="en-US" sz="2800" b="1" dirty="0">
                <a:solidFill>
                  <a:schemeClr val="tx1"/>
                </a:solidFill>
              </a:rPr>
              <a:t>within 45 days </a:t>
            </a:r>
            <a:r>
              <a:rPr lang="en-US" sz="2800" dirty="0">
                <a:solidFill>
                  <a:schemeClr val="tx1"/>
                </a:solidFill>
              </a:rPr>
              <a:t>of generation of ARN so that disbursement of </a:t>
            </a:r>
            <a:r>
              <a:rPr lang="en-US" sz="2800" b="1" dirty="0">
                <a:solidFill>
                  <a:schemeClr val="tx1"/>
                </a:solidFill>
              </a:rPr>
              <a:t>refund is completed within stipulated period of 60 days.</a:t>
            </a:r>
            <a:endParaRPr lang="en-IN" sz="2800" b="1" dirty="0">
              <a:solidFill>
                <a:schemeClr val="tx1"/>
              </a:solidFill>
            </a:endParaRPr>
          </a:p>
        </p:txBody>
      </p:sp>
    </p:spTree>
    <p:extLst>
      <p:ext uri="{BB962C8B-B14F-4D97-AF65-F5344CB8AC3E}">
        <p14:creationId xmlns:p14="http://schemas.microsoft.com/office/powerpoint/2010/main" xmlns="" val="15806900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6477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10000"/>
                </a:schemeClr>
              </a:buClr>
              <a:defRPr/>
            </a:pPr>
            <a:r>
              <a:rPr lang="en-IN" sz="2800" b="1" dirty="0">
                <a:solidFill>
                  <a:srgbClr val="C00000"/>
                </a:solidFill>
              </a:rPr>
              <a:t>Circular No. </a:t>
            </a:r>
            <a:r>
              <a:rPr lang="en-IN" sz="2800" b="1" dirty="0" smtClean="0">
                <a:solidFill>
                  <a:srgbClr val="C00000"/>
                </a:solidFill>
              </a:rPr>
              <a:t>79/53/2018-GST dated </a:t>
            </a:r>
            <a:r>
              <a:rPr lang="en-IN" sz="2800" b="1" dirty="0">
                <a:solidFill>
                  <a:srgbClr val="C00000"/>
                </a:solidFill>
              </a:rPr>
              <a:t>December 31, 2018 </a:t>
            </a:r>
          </a:p>
        </p:txBody>
      </p:sp>
      <p:sp>
        <p:nvSpPr>
          <p:cNvPr id="5" name="Rectangle 4"/>
          <p:cNvSpPr/>
          <p:nvPr/>
        </p:nvSpPr>
        <p:spPr>
          <a:xfrm>
            <a:off x="152400" y="800100"/>
            <a:ext cx="8839200" cy="5905500"/>
          </a:xfrm>
          <a:prstGeom prst="rect">
            <a:avLst/>
          </a:prstGeom>
          <a:blipFill>
            <a:blip r:embed="rId4"/>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US" sz="3000" dirty="0" smtClean="0">
                <a:solidFill>
                  <a:schemeClr val="tx1"/>
                </a:solidFill>
              </a:rPr>
              <a:t>It </a:t>
            </a:r>
            <a:r>
              <a:rPr lang="en-US" sz="3000" dirty="0">
                <a:solidFill>
                  <a:schemeClr val="tx1"/>
                </a:solidFill>
              </a:rPr>
              <a:t>is also </a:t>
            </a:r>
            <a:r>
              <a:rPr lang="en-US" sz="3000" b="1" dirty="0">
                <a:solidFill>
                  <a:schemeClr val="tx1"/>
                </a:solidFill>
              </a:rPr>
              <a:t>clarified</a:t>
            </a:r>
            <a:r>
              <a:rPr lang="en-US" sz="3000" dirty="0">
                <a:solidFill>
                  <a:schemeClr val="tx1"/>
                </a:solidFill>
              </a:rPr>
              <a:t> that </a:t>
            </a:r>
            <a:r>
              <a:rPr lang="en-US" sz="3000" b="1" dirty="0">
                <a:solidFill>
                  <a:schemeClr val="tx1"/>
                </a:solidFill>
              </a:rPr>
              <a:t>packing materials, materials purchased for machinery repairs, printing and stationary items</a:t>
            </a:r>
            <a:r>
              <a:rPr lang="en-US" sz="3000" dirty="0">
                <a:solidFill>
                  <a:schemeClr val="tx1"/>
                </a:solidFill>
              </a:rPr>
              <a:t> shall be treated as </a:t>
            </a:r>
            <a:r>
              <a:rPr lang="en-US" sz="3000" b="1" dirty="0">
                <a:solidFill>
                  <a:schemeClr val="tx1"/>
                </a:solidFill>
              </a:rPr>
              <a:t>inputs</a:t>
            </a:r>
            <a:r>
              <a:rPr lang="en-US" sz="3000" dirty="0">
                <a:solidFill>
                  <a:schemeClr val="tx1"/>
                </a:solidFill>
              </a:rPr>
              <a:t> and will be </a:t>
            </a:r>
            <a:r>
              <a:rPr lang="en-US" sz="3000" b="1" dirty="0">
                <a:solidFill>
                  <a:schemeClr val="tx1"/>
                </a:solidFill>
              </a:rPr>
              <a:t>considered</a:t>
            </a:r>
            <a:r>
              <a:rPr lang="en-US" sz="3000" dirty="0">
                <a:solidFill>
                  <a:schemeClr val="tx1"/>
                </a:solidFill>
              </a:rPr>
              <a:t> for calculating Net ITC while filing </a:t>
            </a:r>
            <a:r>
              <a:rPr lang="en-US" sz="3000" b="1" dirty="0">
                <a:solidFill>
                  <a:schemeClr val="tx1"/>
                </a:solidFill>
              </a:rPr>
              <a:t>refund claim</a:t>
            </a:r>
            <a:r>
              <a:rPr lang="en-US" sz="3000" dirty="0" smtClean="0">
                <a:solidFill>
                  <a:schemeClr val="tx1"/>
                </a:solidFill>
              </a:rPr>
              <a:t>.</a:t>
            </a:r>
          </a:p>
          <a:p>
            <a:pPr algn="just"/>
            <a:endParaRPr lang="en-US" sz="1200" dirty="0">
              <a:solidFill>
                <a:schemeClr val="tx1"/>
              </a:solidFill>
            </a:endParaRPr>
          </a:p>
          <a:p>
            <a:pPr algn="just"/>
            <a:r>
              <a:rPr lang="en-US" sz="3000" b="1" dirty="0">
                <a:solidFill>
                  <a:srgbClr val="7030A0"/>
                </a:solidFill>
              </a:rPr>
              <a:t>Acknowledgment</a:t>
            </a:r>
            <a:r>
              <a:rPr lang="en-US" sz="3000" dirty="0">
                <a:solidFill>
                  <a:srgbClr val="7030A0"/>
                </a:solidFill>
              </a:rPr>
              <a:t> is to be issued </a:t>
            </a:r>
            <a:r>
              <a:rPr lang="en-US" sz="3000" b="1" dirty="0">
                <a:solidFill>
                  <a:srgbClr val="7030A0"/>
                </a:solidFill>
              </a:rPr>
              <a:t>within 15 days </a:t>
            </a:r>
            <a:r>
              <a:rPr lang="en-US" sz="3000" dirty="0">
                <a:solidFill>
                  <a:srgbClr val="7030A0"/>
                </a:solidFill>
              </a:rPr>
              <a:t>from the date of </a:t>
            </a:r>
            <a:r>
              <a:rPr lang="en-US" sz="3000" b="1" dirty="0">
                <a:solidFill>
                  <a:srgbClr val="7030A0"/>
                </a:solidFill>
              </a:rPr>
              <a:t>generation of ARN </a:t>
            </a:r>
            <a:r>
              <a:rPr lang="en-US" sz="3000" dirty="0">
                <a:solidFill>
                  <a:srgbClr val="7030A0"/>
                </a:solidFill>
              </a:rPr>
              <a:t>based on the </a:t>
            </a:r>
            <a:r>
              <a:rPr lang="en-US" sz="3000" b="1" dirty="0">
                <a:solidFill>
                  <a:srgbClr val="7030A0"/>
                </a:solidFill>
              </a:rPr>
              <a:t>documents so received electronically </a:t>
            </a:r>
            <a:r>
              <a:rPr lang="en-US" sz="3000" dirty="0">
                <a:solidFill>
                  <a:srgbClr val="7030A0"/>
                </a:solidFill>
              </a:rPr>
              <a:t>from the common portal</a:t>
            </a:r>
            <a:r>
              <a:rPr lang="en-US" sz="3000" dirty="0" smtClean="0">
                <a:solidFill>
                  <a:srgbClr val="7030A0"/>
                </a:solidFill>
              </a:rPr>
              <a:t>.</a:t>
            </a:r>
          </a:p>
          <a:p>
            <a:pPr algn="just"/>
            <a:endParaRPr lang="en-US" sz="1200" dirty="0">
              <a:solidFill>
                <a:srgbClr val="7030A0"/>
              </a:solidFill>
            </a:endParaRPr>
          </a:p>
          <a:p>
            <a:pPr algn="just"/>
            <a:r>
              <a:rPr lang="en-US" sz="3000" dirty="0">
                <a:solidFill>
                  <a:schemeClr val="accent6">
                    <a:lumMod val="50000"/>
                  </a:schemeClr>
                </a:solidFill>
              </a:rPr>
              <a:t>If the taxpayer is required to submit the </a:t>
            </a:r>
            <a:r>
              <a:rPr lang="en-US" sz="3000" b="1" dirty="0">
                <a:solidFill>
                  <a:schemeClr val="accent6">
                    <a:lumMod val="50000"/>
                  </a:schemeClr>
                </a:solidFill>
              </a:rPr>
              <a:t>rectified refund application </a:t>
            </a:r>
            <a:r>
              <a:rPr lang="en-US" sz="3000" dirty="0">
                <a:solidFill>
                  <a:schemeClr val="accent6">
                    <a:lumMod val="50000"/>
                  </a:schemeClr>
                </a:solidFill>
              </a:rPr>
              <a:t>after issue of a </a:t>
            </a:r>
            <a:r>
              <a:rPr lang="en-US" sz="3000" b="1" dirty="0">
                <a:solidFill>
                  <a:schemeClr val="accent6">
                    <a:lumMod val="50000"/>
                  </a:schemeClr>
                </a:solidFill>
              </a:rPr>
              <a:t>deficiency memo</a:t>
            </a:r>
            <a:r>
              <a:rPr lang="en-US" sz="3000" dirty="0">
                <a:solidFill>
                  <a:schemeClr val="accent6">
                    <a:lumMod val="50000"/>
                  </a:schemeClr>
                </a:solidFill>
              </a:rPr>
              <a:t>, the same will be </a:t>
            </a:r>
            <a:r>
              <a:rPr lang="en-US" sz="3000" b="1" dirty="0">
                <a:solidFill>
                  <a:schemeClr val="accent6">
                    <a:lumMod val="50000"/>
                  </a:schemeClr>
                </a:solidFill>
              </a:rPr>
              <a:t>submitted manually with the proper officer. </a:t>
            </a:r>
            <a:endParaRPr lang="en-IN" sz="3000" b="1" dirty="0">
              <a:solidFill>
                <a:schemeClr val="accent6">
                  <a:lumMod val="50000"/>
                </a:schemeClr>
              </a:solidFill>
            </a:endParaRPr>
          </a:p>
        </p:txBody>
      </p:sp>
    </p:spTree>
    <p:extLst>
      <p:ext uri="{BB962C8B-B14F-4D97-AF65-F5344CB8AC3E}">
        <p14:creationId xmlns:p14="http://schemas.microsoft.com/office/powerpoint/2010/main" xmlns="" val="29472229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12192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a:t>Press note – Decisions taken by GST Council in 32</a:t>
            </a:r>
            <a:r>
              <a:rPr lang="en-US" sz="3200" b="1" u="sng" baseline="30000" dirty="0"/>
              <a:t>nd</a:t>
            </a:r>
            <a:r>
              <a:rPr lang="en-US" sz="3200" b="1" u="sng" dirty="0"/>
              <a:t> Meeting held on </a:t>
            </a:r>
            <a:r>
              <a:rPr lang="en-US" sz="3200" b="1" u="sng" dirty="0" smtClean="0"/>
              <a:t>10</a:t>
            </a:r>
            <a:r>
              <a:rPr lang="en-US" sz="3200" b="1" u="sng" baseline="30000" dirty="0" smtClean="0"/>
              <a:t>th</a:t>
            </a:r>
            <a:r>
              <a:rPr lang="en-US" sz="3200" b="1" u="sng" dirty="0" smtClean="0"/>
              <a:t> </a:t>
            </a:r>
            <a:r>
              <a:rPr lang="en-US" sz="3200" b="1" u="sng" dirty="0"/>
              <a:t>January, 2019.</a:t>
            </a:r>
            <a:endParaRPr lang="en-US" sz="3200" b="1" dirty="0">
              <a:solidFill>
                <a:schemeClr val="bg1"/>
              </a:solidFill>
            </a:endParaRPr>
          </a:p>
        </p:txBody>
      </p:sp>
      <p:sp>
        <p:nvSpPr>
          <p:cNvPr id="5" name="Rectangle 4"/>
          <p:cNvSpPr/>
          <p:nvPr/>
        </p:nvSpPr>
        <p:spPr>
          <a:xfrm>
            <a:off x="152400" y="1371600"/>
            <a:ext cx="8839200" cy="53340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Clr>
                <a:schemeClr val="bg2">
                  <a:lumMod val="25000"/>
                </a:schemeClr>
              </a:buClr>
              <a:defRPr/>
            </a:pPr>
            <a:r>
              <a:rPr lang="en-IN" sz="3200" b="1" dirty="0" smtClean="0">
                <a:solidFill>
                  <a:srgbClr val="C00000"/>
                </a:solidFill>
              </a:rPr>
              <a:t>Compliance </a:t>
            </a:r>
            <a:r>
              <a:rPr lang="en-IN" sz="3200" b="1" dirty="0">
                <a:solidFill>
                  <a:srgbClr val="C00000"/>
                </a:solidFill>
              </a:rPr>
              <a:t>Simplification: </a:t>
            </a:r>
            <a:endParaRPr lang="en-IN" sz="3200" dirty="0"/>
          </a:p>
          <a:p>
            <a:pPr>
              <a:buClr>
                <a:schemeClr val="bg2">
                  <a:lumMod val="25000"/>
                </a:schemeClr>
              </a:buClr>
              <a:defRPr/>
            </a:pPr>
            <a:endParaRPr lang="en-IN" sz="1200" dirty="0">
              <a:latin typeface="Arial" pitchFamily="34" charset="0"/>
              <a:cs typeface="Arial" pitchFamily="34" charset="0"/>
            </a:endParaRPr>
          </a:p>
          <a:p>
            <a:pPr>
              <a:defRPr/>
            </a:pPr>
            <a:r>
              <a:rPr lang="en-IN" sz="3200" dirty="0">
                <a:solidFill>
                  <a:srgbClr val="0070C0"/>
                </a:solidFill>
              </a:rPr>
              <a:t>The compliance under Composition Scheme shall be </a:t>
            </a:r>
            <a:r>
              <a:rPr lang="en-IN" sz="3200" b="1" dirty="0">
                <a:solidFill>
                  <a:srgbClr val="0070C0"/>
                </a:solidFill>
              </a:rPr>
              <a:t>simplified </a:t>
            </a:r>
          </a:p>
          <a:p>
            <a:pPr>
              <a:defRPr/>
            </a:pPr>
            <a:endParaRPr lang="en-IN" sz="1200" dirty="0" smtClean="0">
              <a:solidFill>
                <a:srgbClr val="002060"/>
              </a:solidFill>
              <a:latin typeface="Arial" pitchFamily="34" charset="0"/>
              <a:cs typeface="Arial" pitchFamily="34" charset="0"/>
            </a:endParaRPr>
          </a:p>
          <a:p>
            <a:pPr algn="just">
              <a:defRPr/>
            </a:pPr>
            <a:r>
              <a:rPr lang="en-IN" sz="3200" dirty="0" smtClean="0">
                <a:solidFill>
                  <a:srgbClr val="7030A0"/>
                </a:solidFill>
              </a:rPr>
              <a:t>They </a:t>
            </a:r>
            <a:r>
              <a:rPr lang="en-IN" sz="3200" dirty="0">
                <a:solidFill>
                  <a:srgbClr val="7030A0"/>
                </a:solidFill>
              </a:rPr>
              <a:t>would need to file </a:t>
            </a:r>
            <a:r>
              <a:rPr lang="en-IN" sz="3200" b="1" dirty="0">
                <a:solidFill>
                  <a:srgbClr val="7030A0"/>
                </a:solidFill>
              </a:rPr>
              <a:t>one Annual </a:t>
            </a:r>
            <a:r>
              <a:rPr lang="en-IN" sz="3200" b="1" dirty="0" smtClean="0">
                <a:solidFill>
                  <a:srgbClr val="7030A0"/>
                </a:solidFill>
              </a:rPr>
              <a:t>Return, but</a:t>
            </a:r>
            <a:r>
              <a:rPr lang="en-IN" sz="3200" dirty="0" smtClean="0">
                <a:solidFill>
                  <a:srgbClr val="7030A0"/>
                </a:solidFill>
              </a:rPr>
              <a:t> </a:t>
            </a:r>
            <a:r>
              <a:rPr lang="en-IN" sz="3200" b="1" dirty="0">
                <a:solidFill>
                  <a:srgbClr val="7030A0"/>
                </a:solidFill>
              </a:rPr>
              <a:t>Payment of Taxes</a:t>
            </a:r>
            <a:r>
              <a:rPr lang="en-IN" sz="3200" dirty="0">
                <a:solidFill>
                  <a:srgbClr val="7030A0"/>
                </a:solidFill>
              </a:rPr>
              <a:t> would remain </a:t>
            </a:r>
            <a:r>
              <a:rPr lang="en-IN" sz="3200" b="1" dirty="0">
                <a:solidFill>
                  <a:srgbClr val="7030A0"/>
                </a:solidFill>
              </a:rPr>
              <a:t>Quarterly </a:t>
            </a:r>
            <a:r>
              <a:rPr lang="en-IN" sz="3200" dirty="0">
                <a:solidFill>
                  <a:srgbClr val="7030A0"/>
                </a:solidFill>
              </a:rPr>
              <a:t>(along with a </a:t>
            </a:r>
            <a:r>
              <a:rPr lang="en-IN" sz="3200" b="1" dirty="0">
                <a:solidFill>
                  <a:srgbClr val="7030A0"/>
                </a:solidFill>
              </a:rPr>
              <a:t>simple declaration</a:t>
            </a:r>
            <a:r>
              <a:rPr lang="en-IN" sz="3200" dirty="0">
                <a:solidFill>
                  <a:srgbClr val="7030A0"/>
                </a:solidFill>
              </a:rPr>
              <a:t>).</a:t>
            </a:r>
          </a:p>
        </p:txBody>
      </p:sp>
    </p:spTree>
    <p:extLst>
      <p:ext uri="{BB962C8B-B14F-4D97-AF65-F5344CB8AC3E}">
        <p14:creationId xmlns:p14="http://schemas.microsoft.com/office/powerpoint/2010/main" xmlns="" val="1587479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6477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10000"/>
                </a:schemeClr>
              </a:buClr>
              <a:defRPr/>
            </a:pPr>
            <a:r>
              <a:rPr lang="en-IN" sz="2800" b="1" dirty="0">
                <a:solidFill>
                  <a:srgbClr val="C00000"/>
                </a:solidFill>
              </a:rPr>
              <a:t>Circular No. </a:t>
            </a:r>
            <a:r>
              <a:rPr lang="en-IN" sz="2800" b="1" dirty="0" smtClean="0">
                <a:solidFill>
                  <a:srgbClr val="C00000"/>
                </a:solidFill>
              </a:rPr>
              <a:t>79/53/2018-GST dated </a:t>
            </a:r>
            <a:r>
              <a:rPr lang="en-IN" sz="2800" b="1" dirty="0">
                <a:solidFill>
                  <a:srgbClr val="C00000"/>
                </a:solidFill>
              </a:rPr>
              <a:t>December 31, 2018 </a:t>
            </a:r>
          </a:p>
        </p:txBody>
      </p:sp>
      <p:sp>
        <p:nvSpPr>
          <p:cNvPr id="5" name="Rectangle 4"/>
          <p:cNvSpPr/>
          <p:nvPr/>
        </p:nvSpPr>
        <p:spPr>
          <a:xfrm>
            <a:off x="152400" y="800100"/>
            <a:ext cx="8839200" cy="5905500"/>
          </a:xfrm>
          <a:prstGeom prst="rect">
            <a:avLst/>
          </a:prstGeom>
          <a:blipFill>
            <a:blip r:embed="rId4"/>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IN" sz="2800" b="1" u="sng" dirty="0">
                <a:solidFill>
                  <a:srgbClr val="002060"/>
                </a:solidFill>
              </a:rPr>
              <a:t>Issues related to refund of accumulated Input Tax Credit of Compensation Cess on account of Zero rated supplies made under LUT: </a:t>
            </a:r>
            <a:endParaRPr lang="en-US" sz="1200" dirty="0">
              <a:solidFill>
                <a:srgbClr val="002060"/>
              </a:solidFill>
            </a:endParaRPr>
          </a:p>
          <a:p>
            <a:pPr algn="just">
              <a:defRPr/>
            </a:pPr>
            <a:r>
              <a:rPr lang="en-US" altLang="en-US" sz="2900" b="1" dirty="0">
                <a:solidFill>
                  <a:srgbClr val="0070C0"/>
                </a:solidFill>
              </a:rPr>
              <a:t>Vide Circular No. 45/19/2018</a:t>
            </a:r>
            <a:r>
              <a:rPr lang="en-US" altLang="en-US" sz="2900" dirty="0">
                <a:solidFill>
                  <a:srgbClr val="0070C0"/>
                </a:solidFill>
              </a:rPr>
              <a:t>- GST dated 30.05.2018, It was clarified that refund of ITC of compensation </a:t>
            </a:r>
            <a:r>
              <a:rPr lang="en-US" altLang="en-US" sz="2900" dirty="0" err="1">
                <a:solidFill>
                  <a:srgbClr val="0070C0"/>
                </a:solidFill>
              </a:rPr>
              <a:t>cess</a:t>
            </a:r>
            <a:r>
              <a:rPr lang="en-US" altLang="en-US" sz="2900" dirty="0">
                <a:solidFill>
                  <a:srgbClr val="0070C0"/>
                </a:solidFill>
              </a:rPr>
              <a:t> on account of exports made under LUT is available even if there is no </a:t>
            </a:r>
            <a:r>
              <a:rPr lang="en-US" altLang="en-US" sz="2900" dirty="0" err="1">
                <a:solidFill>
                  <a:srgbClr val="0070C0"/>
                </a:solidFill>
              </a:rPr>
              <a:t>cess</a:t>
            </a:r>
            <a:r>
              <a:rPr lang="en-US" altLang="en-US" sz="2900" dirty="0">
                <a:solidFill>
                  <a:srgbClr val="0070C0"/>
                </a:solidFill>
              </a:rPr>
              <a:t> on exported products.</a:t>
            </a:r>
            <a:endParaRPr lang="en-IN" altLang="en-US" sz="2900" dirty="0">
              <a:solidFill>
                <a:srgbClr val="0070C0"/>
              </a:solidFill>
            </a:endParaRPr>
          </a:p>
          <a:p>
            <a:pPr algn="just"/>
            <a:endParaRPr lang="en-US" sz="1200" dirty="0">
              <a:solidFill>
                <a:srgbClr val="7030A0"/>
              </a:solidFill>
            </a:endParaRPr>
          </a:p>
          <a:p>
            <a:pPr algn="just">
              <a:defRPr/>
            </a:pPr>
            <a:r>
              <a:rPr lang="en-IN" altLang="en-US" sz="2900" b="1" dirty="0">
                <a:solidFill>
                  <a:schemeClr val="tx1"/>
                </a:solidFill>
              </a:rPr>
              <a:t>Refund</a:t>
            </a:r>
            <a:r>
              <a:rPr lang="en-IN" altLang="en-US" sz="2900" dirty="0">
                <a:solidFill>
                  <a:schemeClr val="tx1"/>
                </a:solidFill>
              </a:rPr>
              <a:t> on account of </a:t>
            </a:r>
            <a:r>
              <a:rPr lang="en-IN" altLang="en-US" sz="2900" b="1" dirty="0">
                <a:solidFill>
                  <a:schemeClr val="tx1"/>
                </a:solidFill>
              </a:rPr>
              <a:t>compensation cess </a:t>
            </a:r>
            <a:r>
              <a:rPr lang="en-IN" altLang="en-US" sz="2900" dirty="0">
                <a:solidFill>
                  <a:schemeClr val="tx1"/>
                </a:solidFill>
              </a:rPr>
              <a:t>is to be recomputed, as if the same was available, in the </a:t>
            </a:r>
            <a:r>
              <a:rPr lang="en-IN" altLang="en-US" sz="2900" b="1" dirty="0">
                <a:solidFill>
                  <a:schemeClr val="tx1"/>
                </a:solidFill>
              </a:rPr>
              <a:t>respective months</a:t>
            </a:r>
          </a:p>
          <a:p>
            <a:pPr algn="just">
              <a:defRPr/>
            </a:pPr>
            <a:r>
              <a:rPr lang="en-IN" altLang="en-US" sz="2900" dirty="0">
                <a:solidFill>
                  <a:schemeClr val="tx1"/>
                </a:solidFill>
              </a:rPr>
              <a:t> in which the refund of </a:t>
            </a:r>
            <a:r>
              <a:rPr lang="en-IN" altLang="en-US" sz="2900" b="1" dirty="0">
                <a:solidFill>
                  <a:schemeClr val="tx1"/>
                </a:solidFill>
              </a:rPr>
              <a:t>unutilized credit </a:t>
            </a:r>
            <a:r>
              <a:rPr lang="en-IN" altLang="en-US" sz="2900" dirty="0">
                <a:solidFill>
                  <a:schemeClr val="tx1"/>
                </a:solidFill>
              </a:rPr>
              <a:t>of CGST/SGST</a:t>
            </a:r>
            <a:r>
              <a:rPr lang="en-IN" altLang="en-US" sz="2900" dirty="0" smtClean="0">
                <a:solidFill>
                  <a:schemeClr val="tx1"/>
                </a:solidFill>
              </a:rPr>
              <a:t>/ UTGST/IGST </a:t>
            </a:r>
            <a:r>
              <a:rPr lang="en-IN" altLang="en-US" sz="2900" b="1" dirty="0">
                <a:solidFill>
                  <a:schemeClr val="tx1"/>
                </a:solidFill>
              </a:rPr>
              <a:t>was claimed </a:t>
            </a:r>
            <a:r>
              <a:rPr lang="en-IN" altLang="en-US" sz="2900" dirty="0">
                <a:solidFill>
                  <a:schemeClr val="tx1"/>
                </a:solidFill>
              </a:rPr>
              <a:t>on account of exports made under LUT/Bond. </a:t>
            </a:r>
          </a:p>
        </p:txBody>
      </p:sp>
    </p:spTree>
    <p:extLst>
      <p:ext uri="{BB962C8B-B14F-4D97-AF65-F5344CB8AC3E}">
        <p14:creationId xmlns:p14="http://schemas.microsoft.com/office/powerpoint/2010/main" xmlns="" val="913797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6477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10000"/>
                </a:schemeClr>
              </a:buClr>
              <a:defRPr/>
            </a:pPr>
            <a:r>
              <a:rPr lang="en-IN" sz="2800" b="1" dirty="0">
                <a:solidFill>
                  <a:srgbClr val="C00000"/>
                </a:solidFill>
              </a:rPr>
              <a:t>Circular No. </a:t>
            </a:r>
            <a:r>
              <a:rPr lang="en-IN" sz="2800" b="1" dirty="0" smtClean="0">
                <a:solidFill>
                  <a:srgbClr val="C00000"/>
                </a:solidFill>
              </a:rPr>
              <a:t>79/53/2018-GST dated </a:t>
            </a:r>
            <a:r>
              <a:rPr lang="en-IN" sz="2800" b="1" dirty="0">
                <a:solidFill>
                  <a:srgbClr val="C00000"/>
                </a:solidFill>
              </a:rPr>
              <a:t>December 31, 2018 </a:t>
            </a:r>
          </a:p>
        </p:txBody>
      </p:sp>
      <p:sp>
        <p:nvSpPr>
          <p:cNvPr id="5" name="Rectangle 4"/>
          <p:cNvSpPr/>
          <p:nvPr/>
        </p:nvSpPr>
        <p:spPr>
          <a:xfrm>
            <a:off x="152400" y="800100"/>
            <a:ext cx="8839200" cy="5905500"/>
          </a:xfrm>
          <a:prstGeom prst="rect">
            <a:avLst/>
          </a:prstGeom>
          <a:blipFill>
            <a:blip r:embed="rId4"/>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IN" sz="3000" b="1" u="sng" dirty="0">
                <a:solidFill>
                  <a:srgbClr val="002060"/>
                </a:solidFill>
              </a:rPr>
              <a:t>Issues related to refund of accumulated Input Tax Credit of Compensation Cess on account of Zero rated supplies made under LUT: </a:t>
            </a:r>
            <a:endParaRPr lang="en-US" sz="3000" dirty="0">
              <a:solidFill>
                <a:srgbClr val="002060"/>
              </a:solidFill>
            </a:endParaRPr>
          </a:p>
          <a:p>
            <a:pPr algn="just"/>
            <a:r>
              <a:rPr lang="en-IN" altLang="en-US" sz="3000" dirty="0">
                <a:solidFill>
                  <a:schemeClr val="tx1"/>
                </a:solidFill>
              </a:rPr>
              <a:t>If the </a:t>
            </a:r>
            <a:r>
              <a:rPr lang="en-IN" altLang="en-US" sz="3000" b="1" dirty="0">
                <a:solidFill>
                  <a:schemeClr val="tx1"/>
                </a:solidFill>
              </a:rPr>
              <a:t>aggregate</a:t>
            </a:r>
            <a:r>
              <a:rPr lang="en-IN" altLang="en-US" sz="3000" dirty="0">
                <a:solidFill>
                  <a:schemeClr val="tx1"/>
                </a:solidFill>
              </a:rPr>
              <a:t> of these </a:t>
            </a:r>
            <a:r>
              <a:rPr lang="en-IN" altLang="en-US" sz="3000" b="1" dirty="0">
                <a:solidFill>
                  <a:schemeClr val="tx1"/>
                </a:solidFill>
              </a:rPr>
              <a:t>recomputed amounts</a:t>
            </a:r>
            <a:r>
              <a:rPr lang="en-IN" altLang="en-US" sz="3000" dirty="0">
                <a:solidFill>
                  <a:schemeClr val="tx1"/>
                </a:solidFill>
              </a:rPr>
              <a:t> of refund of compensation cess is </a:t>
            </a:r>
            <a:r>
              <a:rPr lang="en-IN" altLang="en-US" sz="3000" b="1" dirty="0">
                <a:solidFill>
                  <a:schemeClr val="tx1"/>
                </a:solidFill>
              </a:rPr>
              <a:t>less than or equal to the eligible refund of compensation cess calculated in respect of the month in which the same has actually been claimed, </a:t>
            </a:r>
          </a:p>
          <a:p>
            <a:pPr algn="just"/>
            <a:endParaRPr lang="en-IN" altLang="en-US" sz="3000" b="1" dirty="0" smtClean="0">
              <a:solidFill>
                <a:schemeClr val="tx1"/>
              </a:solidFill>
            </a:endParaRPr>
          </a:p>
          <a:p>
            <a:pPr algn="just"/>
            <a:r>
              <a:rPr lang="en-IN" altLang="en-US" sz="3000" b="1" dirty="0" smtClean="0">
                <a:solidFill>
                  <a:schemeClr val="tx1"/>
                </a:solidFill>
              </a:rPr>
              <a:t>then</a:t>
            </a:r>
            <a:r>
              <a:rPr lang="en-IN" altLang="en-US" sz="3000" dirty="0" smtClean="0">
                <a:solidFill>
                  <a:schemeClr val="tx1"/>
                </a:solidFill>
              </a:rPr>
              <a:t> </a:t>
            </a:r>
            <a:r>
              <a:rPr lang="en-IN" altLang="en-US" sz="3000" dirty="0">
                <a:solidFill>
                  <a:schemeClr val="tx1"/>
                </a:solidFill>
              </a:rPr>
              <a:t>the aggregate of the recomputed refund of compensation cess of the respective months </a:t>
            </a:r>
            <a:r>
              <a:rPr lang="en-IN" altLang="en-US" sz="3000" b="1" dirty="0">
                <a:solidFill>
                  <a:schemeClr val="tx1"/>
                </a:solidFill>
              </a:rPr>
              <a:t>would be admissible. </a:t>
            </a:r>
          </a:p>
          <a:p>
            <a:endParaRPr lang="en-IN" altLang="en-US" sz="3000" dirty="0"/>
          </a:p>
        </p:txBody>
      </p:sp>
    </p:spTree>
    <p:extLst>
      <p:ext uri="{BB962C8B-B14F-4D97-AF65-F5344CB8AC3E}">
        <p14:creationId xmlns:p14="http://schemas.microsoft.com/office/powerpoint/2010/main" xmlns="" val="2958191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6477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10000"/>
                </a:schemeClr>
              </a:buClr>
              <a:defRPr/>
            </a:pPr>
            <a:r>
              <a:rPr lang="en-IN" sz="2800" b="1" dirty="0">
                <a:solidFill>
                  <a:srgbClr val="C00000"/>
                </a:solidFill>
              </a:rPr>
              <a:t>Circular No. </a:t>
            </a:r>
            <a:r>
              <a:rPr lang="en-IN" sz="2800" b="1" dirty="0" smtClean="0">
                <a:solidFill>
                  <a:srgbClr val="C00000"/>
                </a:solidFill>
              </a:rPr>
              <a:t>79/53/2018-GST dated </a:t>
            </a:r>
            <a:r>
              <a:rPr lang="en-IN" sz="2800" b="1" dirty="0">
                <a:solidFill>
                  <a:srgbClr val="C00000"/>
                </a:solidFill>
              </a:rPr>
              <a:t>December 31, 2018 </a:t>
            </a:r>
          </a:p>
        </p:txBody>
      </p:sp>
      <p:sp>
        <p:nvSpPr>
          <p:cNvPr id="5" name="Rectangle 4"/>
          <p:cNvSpPr/>
          <p:nvPr/>
        </p:nvSpPr>
        <p:spPr>
          <a:xfrm>
            <a:off x="152400" y="800100"/>
            <a:ext cx="8839200" cy="5905500"/>
          </a:xfrm>
          <a:prstGeom prst="rect">
            <a:avLst/>
          </a:prstGeom>
          <a:blipFill>
            <a:blip r:embed="rId4"/>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IN" sz="3000" b="1" u="sng" dirty="0">
                <a:solidFill>
                  <a:srgbClr val="002060"/>
                </a:solidFill>
              </a:rPr>
              <a:t>Issues related to refund of accumulated Input Tax Credit of Compensation Cess on account of Zero rated supplies made under LUT: </a:t>
            </a:r>
            <a:endParaRPr lang="en-US" sz="3000" dirty="0">
              <a:solidFill>
                <a:srgbClr val="002060"/>
              </a:solidFill>
            </a:endParaRPr>
          </a:p>
          <a:p>
            <a:r>
              <a:rPr lang="en-IN" altLang="en-US" sz="3200" b="1" dirty="0">
                <a:solidFill>
                  <a:schemeClr val="tx1"/>
                </a:solidFill>
              </a:rPr>
              <a:t>Further,</a:t>
            </a:r>
            <a:r>
              <a:rPr lang="en-IN" altLang="en-US" sz="3200" dirty="0">
                <a:solidFill>
                  <a:schemeClr val="tx1"/>
                </a:solidFill>
              </a:rPr>
              <a:t> the recomputed amount of </a:t>
            </a:r>
            <a:r>
              <a:rPr lang="en-IN" altLang="en-US" sz="3200" b="1" dirty="0">
                <a:solidFill>
                  <a:schemeClr val="tx1"/>
                </a:solidFill>
              </a:rPr>
              <a:t>eligible refund </a:t>
            </a:r>
            <a:r>
              <a:rPr lang="en-IN" altLang="en-US" sz="3200" dirty="0">
                <a:solidFill>
                  <a:schemeClr val="tx1"/>
                </a:solidFill>
              </a:rPr>
              <a:t>(of compensation cess) in respect of past periods, as aforesaid, </a:t>
            </a:r>
            <a:r>
              <a:rPr lang="en-IN" altLang="en-US" sz="3200" b="1" dirty="0">
                <a:solidFill>
                  <a:schemeClr val="tx1"/>
                </a:solidFill>
              </a:rPr>
              <a:t>would not be admissible </a:t>
            </a:r>
            <a:r>
              <a:rPr lang="en-IN" altLang="en-US" sz="3200" dirty="0">
                <a:solidFill>
                  <a:schemeClr val="tx1"/>
                </a:solidFill>
              </a:rPr>
              <a:t>in respect of consignments exported </a:t>
            </a:r>
            <a:r>
              <a:rPr lang="en-IN" altLang="en-US" sz="3200" b="1" dirty="0">
                <a:solidFill>
                  <a:schemeClr val="tx1"/>
                </a:solidFill>
              </a:rPr>
              <a:t>on payment of IGST. </a:t>
            </a:r>
          </a:p>
          <a:p>
            <a:endParaRPr lang="en-IN" altLang="en-US" sz="3200" dirty="0" smtClean="0">
              <a:solidFill>
                <a:schemeClr val="tx1"/>
              </a:solidFill>
            </a:endParaRPr>
          </a:p>
          <a:p>
            <a:r>
              <a:rPr lang="en-IN" altLang="en-US" sz="3200" dirty="0" smtClean="0">
                <a:solidFill>
                  <a:schemeClr val="tx1"/>
                </a:solidFill>
              </a:rPr>
              <a:t>This </a:t>
            </a:r>
            <a:r>
              <a:rPr lang="en-IN" altLang="en-US" sz="3200" dirty="0">
                <a:solidFill>
                  <a:schemeClr val="tx1"/>
                </a:solidFill>
              </a:rPr>
              <a:t>process would be applicable for application for refund of compensation cess (not claimed earlier) in respect of the past period. </a:t>
            </a:r>
          </a:p>
          <a:p>
            <a:endParaRPr lang="en-IN" altLang="en-US" sz="3000" dirty="0"/>
          </a:p>
        </p:txBody>
      </p:sp>
    </p:spTree>
    <p:extLst>
      <p:ext uri="{BB962C8B-B14F-4D97-AF65-F5344CB8AC3E}">
        <p14:creationId xmlns:p14="http://schemas.microsoft.com/office/powerpoint/2010/main" xmlns="" val="826836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6477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10000"/>
                </a:schemeClr>
              </a:buClr>
              <a:defRPr/>
            </a:pPr>
            <a:r>
              <a:rPr lang="en-IN" sz="2800" b="1" dirty="0">
                <a:solidFill>
                  <a:srgbClr val="C00000"/>
                </a:solidFill>
              </a:rPr>
              <a:t>Circular No. </a:t>
            </a:r>
            <a:r>
              <a:rPr lang="en-IN" sz="2800" b="1" dirty="0" smtClean="0">
                <a:solidFill>
                  <a:srgbClr val="C00000"/>
                </a:solidFill>
              </a:rPr>
              <a:t>79/53/2018-GST dated </a:t>
            </a:r>
            <a:r>
              <a:rPr lang="en-IN" sz="2800" b="1" dirty="0">
                <a:solidFill>
                  <a:srgbClr val="C00000"/>
                </a:solidFill>
              </a:rPr>
              <a:t>December 31, 2018 </a:t>
            </a:r>
          </a:p>
        </p:txBody>
      </p:sp>
      <p:sp>
        <p:nvSpPr>
          <p:cNvPr id="5" name="Rectangle 4"/>
          <p:cNvSpPr/>
          <p:nvPr/>
        </p:nvSpPr>
        <p:spPr>
          <a:xfrm>
            <a:off x="152400" y="800100"/>
            <a:ext cx="8839200" cy="5905500"/>
          </a:xfrm>
          <a:prstGeom prst="rect">
            <a:avLst/>
          </a:prstGeom>
          <a:blipFill>
            <a:blip r:embed="rId4"/>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IN" sz="2800" b="1" u="sng" dirty="0">
                <a:solidFill>
                  <a:srgbClr val="7030A0"/>
                </a:solidFill>
              </a:rPr>
              <a:t>Refund of accumulated ITC of input services and capital goods arising on account of inverted duty structure</a:t>
            </a:r>
            <a:r>
              <a:rPr lang="en-IN" sz="2800" b="1" u="sng" dirty="0" smtClean="0">
                <a:solidFill>
                  <a:srgbClr val="7030A0"/>
                </a:solidFill>
              </a:rPr>
              <a:t>:</a:t>
            </a:r>
            <a:endParaRPr lang="en-US" sz="3000" dirty="0">
              <a:solidFill>
                <a:srgbClr val="7030A0"/>
              </a:solidFill>
            </a:endParaRPr>
          </a:p>
          <a:p>
            <a:endParaRPr lang="en-IN" altLang="en-US" sz="3200" dirty="0" smtClean="0"/>
          </a:p>
          <a:p>
            <a:pPr algn="just"/>
            <a:r>
              <a:rPr lang="en-IN" altLang="en-US" sz="3200" dirty="0" smtClean="0">
                <a:solidFill>
                  <a:schemeClr val="tx1"/>
                </a:solidFill>
              </a:rPr>
              <a:t>It </a:t>
            </a:r>
            <a:r>
              <a:rPr lang="en-IN" altLang="en-US" sz="3200" dirty="0">
                <a:solidFill>
                  <a:schemeClr val="tx1"/>
                </a:solidFill>
              </a:rPr>
              <a:t>is clarified that </a:t>
            </a:r>
            <a:r>
              <a:rPr lang="en-IN" altLang="en-US" sz="3200" b="1" dirty="0">
                <a:solidFill>
                  <a:schemeClr val="tx1"/>
                </a:solidFill>
              </a:rPr>
              <a:t>both the law and the related rules</a:t>
            </a:r>
            <a:r>
              <a:rPr lang="en-IN" altLang="en-US" sz="3200" dirty="0">
                <a:solidFill>
                  <a:schemeClr val="tx1"/>
                </a:solidFill>
              </a:rPr>
              <a:t> clearly prevent the refund of tax paid on input services and capital goods as part of refund of input tax credit accumulated on account of inverted duty structure. </a:t>
            </a:r>
          </a:p>
        </p:txBody>
      </p:sp>
    </p:spTree>
    <p:extLst>
      <p:ext uri="{BB962C8B-B14F-4D97-AF65-F5344CB8AC3E}">
        <p14:creationId xmlns:p14="http://schemas.microsoft.com/office/powerpoint/2010/main" xmlns="" val="382285831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6477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10000"/>
                </a:schemeClr>
              </a:buClr>
              <a:defRPr/>
            </a:pPr>
            <a:r>
              <a:rPr lang="en-IN" sz="2800" b="1" dirty="0">
                <a:solidFill>
                  <a:srgbClr val="C00000"/>
                </a:solidFill>
              </a:rPr>
              <a:t>Circular No. </a:t>
            </a:r>
            <a:r>
              <a:rPr lang="en-IN" sz="2800" b="1" dirty="0" smtClean="0">
                <a:solidFill>
                  <a:srgbClr val="C00000"/>
                </a:solidFill>
              </a:rPr>
              <a:t>87/07/2019-GST dated 2</a:t>
            </a:r>
            <a:r>
              <a:rPr lang="en-IN" sz="2800" b="1" baseline="30000" dirty="0" smtClean="0">
                <a:solidFill>
                  <a:srgbClr val="C00000"/>
                </a:solidFill>
              </a:rPr>
              <a:t>nd</a:t>
            </a:r>
            <a:r>
              <a:rPr lang="en-IN" sz="2800" b="1" dirty="0" smtClean="0">
                <a:solidFill>
                  <a:srgbClr val="C00000"/>
                </a:solidFill>
              </a:rPr>
              <a:t> January, 20119 </a:t>
            </a:r>
            <a:endParaRPr lang="en-IN" sz="2800" b="1" dirty="0">
              <a:solidFill>
                <a:srgbClr val="C00000"/>
              </a:solidFill>
            </a:endParaRPr>
          </a:p>
        </p:txBody>
      </p:sp>
      <p:sp>
        <p:nvSpPr>
          <p:cNvPr id="5" name="Rectangle 4"/>
          <p:cNvSpPr/>
          <p:nvPr/>
        </p:nvSpPr>
        <p:spPr>
          <a:xfrm>
            <a:off x="152400" y="800100"/>
            <a:ext cx="8839200" cy="5905500"/>
          </a:xfrm>
          <a:prstGeom prst="rect">
            <a:avLst/>
          </a:prstGeom>
          <a:blipFill>
            <a:blip r:embed="rId4"/>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IN" sz="2800" b="1" u="sng" dirty="0" smtClean="0">
                <a:solidFill>
                  <a:schemeClr val="tx1"/>
                </a:solidFill>
              </a:rPr>
              <a:t>Clarification </a:t>
            </a:r>
            <a:r>
              <a:rPr lang="en-IN" sz="2800" b="1" u="sng" dirty="0">
                <a:solidFill>
                  <a:schemeClr val="tx1"/>
                </a:solidFill>
              </a:rPr>
              <a:t>regarding retrospective amendment in section 140(1) of the CGST Act,2017 to allow transition credit of CENVAT credit of ‘eligible duties</a:t>
            </a:r>
            <a:r>
              <a:rPr lang="en-IN" sz="2800" b="1" u="sng" dirty="0" smtClean="0">
                <a:solidFill>
                  <a:schemeClr val="tx1"/>
                </a:solidFill>
              </a:rPr>
              <a:t>’:</a:t>
            </a:r>
            <a:endParaRPr lang="en-US" sz="2800" b="1" u="sng" dirty="0">
              <a:solidFill>
                <a:schemeClr val="tx1"/>
              </a:solidFill>
            </a:endParaRPr>
          </a:p>
          <a:p>
            <a:endParaRPr lang="en-IN" altLang="en-US" sz="2800" b="1" u="sng" dirty="0">
              <a:solidFill>
                <a:schemeClr val="tx1"/>
              </a:solidFill>
            </a:endParaRPr>
          </a:p>
          <a:p>
            <a:r>
              <a:rPr lang="en-IN" altLang="en-US" sz="3200" dirty="0">
                <a:solidFill>
                  <a:srgbClr val="7030A0"/>
                </a:solidFill>
              </a:rPr>
              <a:t>It is clarified by the department that the CENVAT </a:t>
            </a:r>
            <a:r>
              <a:rPr lang="en-IN" altLang="en-US" sz="3200" b="1" dirty="0">
                <a:solidFill>
                  <a:srgbClr val="7030A0"/>
                </a:solidFill>
              </a:rPr>
              <a:t>credit of service tax paid </a:t>
            </a:r>
            <a:r>
              <a:rPr lang="en-IN" altLang="en-US" sz="3200" dirty="0">
                <a:solidFill>
                  <a:srgbClr val="7030A0"/>
                </a:solidFill>
              </a:rPr>
              <a:t>under section </a:t>
            </a:r>
            <a:r>
              <a:rPr lang="en-IN" altLang="en-US" sz="3200" b="1" dirty="0">
                <a:solidFill>
                  <a:srgbClr val="7030A0"/>
                </a:solidFill>
              </a:rPr>
              <a:t>66B of the Finance Act, 1994 </a:t>
            </a:r>
            <a:r>
              <a:rPr lang="en-IN" altLang="en-US" sz="3200" dirty="0">
                <a:solidFill>
                  <a:srgbClr val="7030A0"/>
                </a:solidFill>
              </a:rPr>
              <a:t>was available as </a:t>
            </a:r>
            <a:r>
              <a:rPr lang="en-IN" altLang="en-US" sz="3200" b="1" dirty="0">
                <a:solidFill>
                  <a:srgbClr val="7030A0"/>
                </a:solidFill>
              </a:rPr>
              <a:t>transitional credit </a:t>
            </a:r>
            <a:r>
              <a:rPr lang="en-IN" altLang="en-US" sz="3200" dirty="0">
                <a:solidFill>
                  <a:srgbClr val="7030A0"/>
                </a:solidFill>
              </a:rPr>
              <a:t>under section 140(1) of the CGST Act and that legal position has not changed due to amendment of section 140(1).</a:t>
            </a:r>
          </a:p>
        </p:txBody>
      </p:sp>
    </p:spTree>
    <p:extLst>
      <p:ext uri="{BB962C8B-B14F-4D97-AF65-F5344CB8AC3E}">
        <p14:creationId xmlns:p14="http://schemas.microsoft.com/office/powerpoint/2010/main" xmlns="" val="295986898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6477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10000"/>
                </a:schemeClr>
              </a:buClr>
              <a:defRPr/>
            </a:pPr>
            <a:endParaRPr lang="en-IN" sz="2800" b="1" dirty="0">
              <a:solidFill>
                <a:srgbClr val="C00000"/>
              </a:solidFill>
            </a:endParaRPr>
          </a:p>
        </p:txBody>
      </p:sp>
      <p:sp>
        <p:nvSpPr>
          <p:cNvPr id="5" name="Rectangle 4"/>
          <p:cNvSpPr/>
          <p:nvPr/>
        </p:nvSpPr>
        <p:spPr>
          <a:xfrm>
            <a:off x="152400" y="152400"/>
            <a:ext cx="8839200" cy="6553200"/>
          </a:xfrm>
          <a:prstGeom prst="rect">
            <a:avLst/>
          </a:prstGeom>
          <a:blipFill>
            <a:blip r:embed="rId4"/>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IN" sz="7200" b="1" dirty="0" smtClean="0">
              <a:solidFill>
                <a:schemeClr val="tx1"/>
              </a:solidFill>
            </a:endParaRPr>
          </a:p>
          <a:p>
            <a:pPr algn="ctr"/>
            <a:endParaRPr lang="en-IN" sz="7200" b="1" dirty="0">
              <a:solidFill>
                <a:schemeClr val="tx1"/>
              </a:solidFill>
            </a:endParaRPr>
          </a:p>
          <a:p>
            <a:pPr algn="ctr"/>
            <a:r>
              <a:rPr lang="en-IN" sz="7200" b="1" dirty="0" smtClean="0">
                <a:solidFill>
                  <a:schemeClr val="tx1"/>
                </a:solidFill>
              </a:rPr>
              <a:t>REMOVAL OF DIFFICULTY ORDERS</a:t>
            </a:r>
            <a:endParaRPr lang="en-IN" altLang="en-US" sz="7200" dirty="0">
              <a:solidFill>
                <a:srgbClr val="7030A0"/>
              </a:solidFill>
            </a:endParaRPr>
          </a:p>
        </p:txBody>
      </p:sp>
    </p:spTree>
    <p:extLst>
      <p:ext uri="{BB962C8B-B14F-4D97-AF65-F5344CB8AC3E}">
        <p14:creationId xmlns:p14="http://schemas.microsoft.com/office/powerpoint/2010/main" xmlns="" val="357611417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9144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10000"/>
                </a:schemeClr>
              </a:buClr>
              <a:defRPr/>
            </a:pPr>
            <a:r>
              <a:rPr lang="en-US" altLang="en-US" sz="2800" b="1" u="sng" dirty="0">
                <a:solidFill>
                  <a:srgbClr val="C00000"/>
                </a:solidFill>
              </a:rPr>
              <a:t>Order No. 2/2018- Central Tax </a:t>
            </a:r>
            <a:r>
              <a:rPr lang="en-US" altLang="en-US" sz="2800" b="1" u="sng" dirty="0" smtClean="0">
                <a:solidFill>
                  <a:srgbClr val="C00000"/>
                </a:solidFill>
              </a:rPr>
              <a:t>- </a:t>
            </a:r>
            <a:r>
              <a:rPr lang="en-IN" altLang="en-US" sz="2800" b="1" u="sng" dirty="0" smtClean="0">
                <a:solidFill>
                  <a:srgbClr val="C00000"/>
                </a:solidFill>
              </a:rPr>
              <a:t>31st </a:t>
            </a:r>
            <a:r>
              <a:rPr lang="en-IN" altLang="en-US" sz="2800" b="1" u="sng" dirty="0">
                <a:solidFill>
                  <a:srgbClr val="C00000"/>
                </a:solidFill>
              </a:rPr>
              <a:t>December, 2018 </a:t>
            </a:r>
            <a:endParaRPr lang="en-IN" sz="2800" b="1" dirty="0">
              <a:solidFill>
                <a:srgbClr val="C00000"/>
              </a:solidFill>
            </a:endParaRPr>
          </a:p>
        </p:txBody>
      </p:sp>
      <p:sp>
        <p:nvSpPr>
          <p:cNvPr id="5" name="Rectangle 4"/>
          <p:cNvSpPr/>
          <p:nvPr/>
        </p:nvSpPr>
        <p:spPr>
          <a:xfrm>
            <a:off x="152400" y="1066800"/>
            <a:ext cx="8839200" cy="5638800"/>
          </a:xfrm>
          <a:prstGeom prst="rect">
            <a:avLst/>
          </a:prstGeom>
          <a:blipFill>
            <a:blip r:embed="rId4"/>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en-US" sz="3200" b="1" dirty="0">
                <a:solidFill>
                  <a:srgbClr val="002060"/>
                </a:solidFill>
              </a:rPr>
              <a:t>ITC for 2017- 18 can be claimed – till the due date of return for March 2019.</a:t>
            </a:r>
          </a:p>
          <a:p>
            <a:pPr algn="just"/>
            <a:r>
              <a:rPr lang="en-IN" altLang="en-US" sz="3200" dirty="0">
                <a:solidFill>
                  <a:schemeClr val="tx1"/>
                </a:solidFill>
              </a:rPr>
              <a:t>In sub-section (4) of section 16 of the said Act, the following proviso shall be inserted, namely</a:t>
            </a:r>
            <a:r>
              <a:rPr lang="en-IN" altLang="en-US" sz="3600" dirty="0">
                <a:solidFill>
                  <a:schemeClr val="tx1"/>
                </a:solidFill>
              </a:rPr>
              <a:t>: - </a:t>
            </a:r>
          </a:p>
          <a:p>
            <a:pPr algn="just"/>
            <a:r>
              <a:rPr lang="en-IN" altLang="en-US" sz="3200" dirty="0">
                <a:solidFill>
                  <a:schemeClr val="tx1"/>
                </a:solidFill>
              </a:rPr>
              <a:t>“Provided that the registered person shall be </a:t>
            </a:r>
            <a:r>
              <a:rPr lang="en-IN" altLang="en-US" sz="3200" b="1" dirty="0">
                <a:solidFill>
                  <a:schemeClr val="tx1"/>
                </a:solidFill>
              </a:rPr>
              <a:t>entitled to take input tax credit </a:t>
            </a:r>
            <a:r>
              <a:rPr lang="en-IN" altLang="en-US" sz="3200" dirty="0">
                <a:solidFill>
                  <a:schemeClr val="tx1"/>
                </a:solidFill>
              </a:rPr>
              <a:t>after the due date of furnishing of the return under section 39 for the month of September, 2018 </a:t>
            </a:r>
            <a:r>
              <a:rPr lang="en-IN" altLang="en-US" sz="3200" b="1" dirty="0">
                <a:solidFill>
                  <a:schemeClr val="tx1"/>
                </a:solidFill>
              </a:rPr>
              <a:t>till the due date </a:t>
            </a:r>
            <a:r>
              <a:rPr lang="en-IN" altLang="en-US" sz="3200" dirty="0">
                <a:solidFill>
                  <a:schemeClr val="tx1"/>
                </a:solidFill>
              </a:rPr>
              <a:t>of furnishing of the return under the said section for the </a:t>
            </a:r>
            <a:r>
              <a:rPr lang="en-IN" altLang="en-US" sz="3200" b="1" dirty="0">
                <a:solidFill>
                  <a:schemeClr val="tx1"/>
                </a:solidFill>
              </a:rPr>
              <a:t>month of March, 2019</a:t>
            </a:r>
          </a:p>
          <a:p>
            <a:pPr algn="ctr"/>
            <a:endParaRPr lang="en-IN" altLang="en-US" sz="3200" dirty="0">
              <a:solidFill>
                <a:srgbClr val="7030A0"/>
              </a:solidFill>
            </a:endParaRPr>
          </a:p>
        </p:txBody>
      </p:sp>
    </p:spTree>
    <p:extLst>
      <p:ext uri="{BB962C8B-B14F-4D97-AF65-F5344CB8AC3E}">
        <p14:creationId xmlns:p14="http://schemas.microsoft.com/office/powerpoint/2010/main" xmlns="" val="315618373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9144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10000"/>
                </a:schemeClr>
              </a:buClr>
              <a:defRPr/>
            </a:pPr>
            <a:r>
              <a:rPr lang="en-US" altLang="en-US" sz="2800" b="1" u="sng" dirty="0">
                <a:solidFill>
                  <a:srgbClr val="C00000"/>
                </a:solidFill>
              </a:rPr>
              <a:t>Order No. 2/2018- Central Tax </a:t>
            </a:r>
            <a:r>
              <a:rPr lang="en-US" altLang="en-US" sz="2800" b="1" u="sng" dirty="0" smtClean="0">
                <a:solidFill>
                  <a:srgbClr val="C00000"/>
                </a:solidFill>
              </a:rPr>
              <a:t>- </a:t>
            </a:r>
            <a:r>
              <a:rPr lang="en-IN" altLang="en-US" sz="2800" b="1" u="sng" dirty="0" smtClean="0">
                <a:solidFill>
                  <a:srgbClr val="C00000"/>
                </a:solidFill>
              </a:rPr>
              <a:t>31st </a:t>
            </a:r>
            <a:r>
              <a:rPr lang="en-IN" altLang="en-US" sz="2800" b="1" u="sng" dirty="0">
                <a:solidFill>
                  <a:srgbClr val="C00000"/>
                </a:solidFill>
              </a:rPr>
              <a:t>December, 2018 </a:t>
            </a:r>
            <a:endParaRPr lang="en-IN" sz="2800" b="1" dirty="0">
              <a:solidFill>
                <a:srgbClr val="C00000"/>
              </a:solidFill>
            </a:endParaRPr>
          </a:p>
        </p:txBody>
      </p:sp>
      <p:sp>
        <p:nvSpPr>
          <p:cNvPr id="5" name="Rectangle 4"/>
          <p:cNvSpPr/>
          <p:nvPr/>
        </p:nvSpPr>
        <p:spPr>
          <a:xfrm>
            <a:off x="152400" y="1066800"/>
            <a:ext cx="8839200" cy="5638800"/>
          </a:xfrm>
          <a:prstGeom prst="rect">
            <a:avLst/>
          </a:prstGeom>
          <a:blipFill>
            <a:blip r:embed="rId4"/>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r>
              <a:rPr lang="en-IN" altLang="en-US" sz="3200" dirty="0">
                <a:solidFill>
                  <a:schemeClr val="tx1"/>
                </a:solidFill>
              </a:rPr>
              <a:t>in respect of </a:t>
            </a:r>
            <a:r>
              <a:rPr lang="en-IN" altLang="en-US" sz="3200" b="1" dirty="0">
                <a:solidFill>
                  <a:schemeClr val="tx1"/>
                </a:solidFill>
              </a:rPr>
              <a:t>any invoice </a:t>
            </a:r>
            <a:r>
              <a:rPr lang="en-IN" altLang="en-US" sz="3200" dirty="0">
                <a:solidFill>
                  <a:schemeClr val="tx1"/>
                </a:solidFill>
              </a:rPr>
              <a:t>or invoice relating to </a:t>
            </a:r>
            <a:r>
              <a:rPr lang="en-IN" altLang="en-US" sz="3200" b="1" dirty="0">
                <a:solidFill>
                  <a:schemeClr val="tx1"/>
                </a:solidFill>
              </a:rPr>
              <a:t>such debit note </a:t>
            </a:r>
            <a:r>
              <a:rPr lang="en-IN" altLang="en-US" sz="3200" dirty="0">
                <a:solidFill>
                  <a:schemeClr val="tx1"/>
                </a:solidFill>
              </a:rPr>
              <a:t>for supply of goods or services or both made during the </a:t>
            </a:r>
            <a:r>
              <a:rPr lang="en-IN" altLang="en-US" sz="3200" b="1" dirty="0">
                <a:solidFill>
                  <a:schemeClr val="tx1"/>
                </a:solidFill>
              </a:rPr>
              <a:t>financial year 2017-18</a:t>
            </a:r>
            <a:r>
              <a:rPr lang="en-IN" altLang="en-US" sz="3200" dirty="0">
                <a:solidFill>
                  <a:schemeClr val="tx1"/>
                </a:solidFill>
              </a:rPr>
              <a:t>,</a:t>
            </a:r>
          </a:p>
          <a:p>
            <a:pPr algn="just"/>
            <a:r>
              <a:rPr lang="en-IN" altLang="en-US" sz="3200" dirty="0">
                <a:solidFill>
                  <a:schemeClr val="tx1"/>
                </a:solidFill>
              </a:rPr>
              <a:t>the details of which have been uploaded by the supplier under sub-section (1) of section 37 </a:t>
            </a:r>
          </a:p>
          <a:p>
            <a:pPr algn="just"/>
            <a:r>
              <a:rPr lang="en-IN" altLang="en-US" sz="3200" dirty="0">
                <a:solidFill>
                  <a:schemeClr val="tx1"/>
                </a:solidFill>
              </a:rPr>
              <a:t>till the due date for furnishing the details under sub-section (1) of said section for the month of </a:t>
            </a:r>
            <a:r>
              <a:rPr lang="en-IN" altLang="en-US" sz="3200" b="1" dirty="0">
                <a:solidFill>
                  <a:schemeClr val="tx1"/>
                </a:solidFill>
              </a:rPr>
              <a:t>March, </a:t>
            </a:r>
            <a:r>
              <a:rPr lang="en-IN" altLang="en-US" sz="3200" b="1" dirty="0" smtClean="0">
                <a:solidFill>
                  <a:schemeClr val="tx1"/>
                </a:solidFill>
              </a:rPr>
              <a:t>2019”. </a:t>
            </a:r>
            <a:endParaRPr lang="en-IN" altLang="en-US" sz="3200" b="1" dirty="0">
              <a:solidFill>
                <a:schemeClr val="tx1"/>
              </a:solidFill>
            </a:endParaRPr>
          </a:p>
          <a:p>
            <a:pPr algn="just"/>
            <a:endParaRPr lang="en-IN" altLang="en-US" sz="3200" dirty="0">
              <a:solidFill>
                <a:srgbClr val="7030A0"/>
              </a:solidFill>
            </a:endParaRPr>
          </a:p>
        </p:txBody>
      </p:sp>
    </p:spTree>
    <p:extLst>
      <p:ext uri="{BB962C8B-B14F-4D97-AF65-F5344CB8AC3E}">
        <p14:creationId xmlns:p14="http://schemas.microsoft.com/office/powerpoint/2010/main" xmlns="" val="153800906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9144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10000"/>
                </a:schemeClr>
              </a:buClr>
              <a:defRPr/>
            </a:pPr>
            <a:r>
              <a:rPr lang="en-US" altLang="en-US" sz="2800" b="1" u="sng" dirty="0">
                <a:solidFill>
                  <a:srgbClr val="C00000"/>
                </a:solidFill>
              </a:rPr>
              <a:t>Order No. 2/2018- Central Tax </a:t>
            </a:r>
            <a:r>
              <a:rPr lang="en-US" altLang="en-US" sz="2800" b="1" u="sng" dirty="0" smtClean="0">
                <a:solidFill>
                  <a:srgbClr val="C00000"/>
                </a:solidFill>
              </a:rPr>
              <a:t>- </a:t>
            </a:r>
            <a:r>
              <a:rPr lang="en-IN" altLang="en-US" sz="2800" b="1" u="sng" dirty="0" smtClean="0">
                <a:solidFill>
                  <a:srgbClr val="C00000"/>
                </a:solidFill>
              </a:rPr>
              <a:t>31st </a:t>
            </a:r>
            <a:r>
              <a:rPr lang="en-IN" altLang="en-US" sz="2800" b="1" u="sng" dirty="0">
                <a:solidFill>
                  <a:srgbClr val="C00000"/>
                </a:solidFill>
              </a:rPr>
              <a:t>December, 2018 </a:t>
            </a:r>
            <a:endParaRPr lang="en-IN" sz="2800" b="1" dirty="0">
              <a:solidFill>
                <a:srgbClr val="C00000"/>
              </a:solidFill>
            </a:endParaRPr>
          </a:p>
        </p:txBody>
      </p:sp>
      <p:sp>
        <p:nvSpPr>
          <p:cNvPr id="5" name="Rectangle 4"/>
          <p:cNvSpPr/>
          <p:nvPr/>
        </p:nvSpPr>
        <p:spPr>
          <a:xfrm>
            <a:off x="152400" y="1066800"/>
            <a:ext cx="8839200" cy="5638800"/>
          </a:xfrm>
          <a:prstGeom prst="rect">
            <a:avLst/>
          </a:prstGeom>
          <a:blipFill>
            <a:blip r:embed="rId4"/>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en-US" sz="3200" b="1" dirty="0" smtClean="0">
                <a:solidFill>
                  <a:srgbClr val="002060"/>
                </a:solidFill>
              </a:rPr>
              <a:t>Rectification </a:t>
            </a:r>
            <a:r>
              <a:rPr lang="en-US" altLang="en-US" sz="3200" b="1" dirty="0">
                <a:solidFill>
                  <a:srgbClr val="002060"/>
                </a:solidFill>
              </a:rPr>
              <a:t>of errors can be done - till the due date of return for March 2019</a:t>
            </a:r>
            <a:r>
              <a:rPr lang="en-US" altLang="en-US" sz="3200" b="1" dirty="0" smtClean="0">
                <a:solidFill>
                  <a:srgbClr val="002060"/>
                </a:solidFill>
              </a:rPr>
              <a:t>.</a:t>
            </a:r>
          </a:p>
          <a:p>
            <a:pPr algn="just"/>
            <a:r>
              <a:rPr lang="en-IN" altLang="en-US" sz="2800" dirty="0" smtClean="0">
                <a:solidFill>
                  <a:schemeClr val="tx1"/>
                </a:solidFill>
              </a:rPr>
              <a:t>In sub-section </a:t>
            </a:r>
            <a:r>
              <a:rPr lang="en-IN" altLang="en-US" sz="2800" dirty="0">
                <a:solidFill>
                  <a:schemeClr val="tx1"/>
                </a:solidFill>
              </a:rPr>
              <a:t>(3) of section 37 of the said Act, after the existing proviso, the following proviso shall be inserted, namely: –– </a:t>
            </a:r>
          </a:p>
          <a:p>
            <a:pPr algn="just"/>
            <a:r>
              <a:rPr lang="en-IN" altLang="en-US" sz="2800" dirty="0">
                <a:solidFill>
                  <a:schemeClr val="tx1"/>
                </a:solidFill>
              </a:rPr>
              <a:t>“Provided further that the </a:t>
            </a:r>
            <a:r>
              <a:rPr lang="en-IN" altLang="en-US" sz="2800" b="1" dirty="0">
                <a:solidFill>
                  <a:schemeClr val="tx1"/>
                </a:solidFill>
              </a:rPr>
              <a:t>rectification of error</a:t>
            </a:r>
            <a:r>
              <a:rPr lang="en-IN" altLang="en-US" sz="2800" dirty="0">
                <a:solidFill>
                  <a:schemeClr val="tx1"/>
                </a:solidFill>
              </a:rPr>
              <a:t> or omission in respect of the details furnished under sub-section (1) </a:t>
            </a:r>
          </a:p>
          <a:p>
            <a:pPr algn="just"/>
            <a:r>
              <a:rPr lang="en-IN" altLang="en-US" sz="2800" dirty="0">
                <a:solidFill>
                  <a:schemeClr val="tx1"/>
                </a:solidFill>
              </a:rPr>
              <a:t>shall be allowed after furnishing of the return under section 39 for the month of September, 2018 </a:t>
            </a:r>
          </a:p>
          <a:p>
            <a:pPr algn="just"/>
            <a:r>
              <a:rPr lang="en-IN" altLang="en-US" sz="2800" b="1" dirty="0">
                <a:solidFill>
                  <a:schemeClr val="tx1"/>
                </a:solidFill>
              </a:rPr>
              <a:t>till the due date for furnishing the details under sub-section (1) for the month of March, 2019 or for the quarter January, 2019 to March, 2019.”.</a:t>
            </a:r>
            <a:endParaRPr lang="en-IN" altLang="en-US" sz="2800" dirty="0">
              <a:solidFill>
                <a:schemeClr val="tx1"/>
              </a:solidFill>
            </a:endParaRPr>
          </a:p>
        </p:txBody>
      </p:sp>
    </p:spTree>
    <p:extLst>
      <p:ext uri="{BB962C8B-B14F-4D97-AF65-F5344CB8AC3E}">
        <p14:creationId xmlns:p14="http://schemas.microsoft.com/office/powerpoint/2010/main" xmlns="" val="340530993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9144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10000"/>
                </a:schemeClr>
              </a:buClr>
              <a:defRPr/>
            </a:pPr>
            <a:r>
              <a:rPr lang="en-US" altLang="en-US" sz="2800" b="1" u="sng" dirty="0">
                <a:solidFill>
                  <a:srgbClr val="C00000"/>
                </a:solidFill>
              </a:rPr>
              <a:t>Order No. </a:t>
            </a:r>
            <a:r>
              <a:rPr lang="en-US" altLang="en-US" sz="2800" b="1" u="sng" dirty="0" smtClean="0">
                <a:solidFill>
                  <a:srgbClr val="C00000"/>
                </a:solidFill>
              </a:rPr>
              <a:t>3/2018- </a:t>
            </a:r>
            <a:r>
              <a:rPr lang="en-US" altLang="en-US" sz="2800" b="1" u="sng" dirty="0">
                <a:solidFill>
                  <a:srgbClr val="C00000"/>
                </a:solidFill>
              </a:rPr>
              <a:t>Central Tax </a:t>
            </a:r>
            <a:r>
              <a:rPr lang="en-US" altLang="en-US" sz="2800" b="1" u="sng" dirty="0" smtClean="0">
                <a:solidFill>
                  <a:srgbClr val="C00000"/>
                </a:solidFill>
              </a:rPr>
              <a:t>- </a:t>
            </a:r>
            <a:r>
              <a:rPr lang="en-IN" altLang="en-US" sz="2800" b="1" u="sng" dirty="0" smtClean="0">
                <a:solidFill>
                  <a:srgbClr val="C00000"/>
                </a:solidFill>
              </a:rPr>
              <a:t>31st </a:t>
            </a:r>
            <a:r>
              <a:rPr lang="en-IN" altLang="en-US" sz="2800" b="1" u="sng" dirty="0">
                <a:solidFill>
                  <a:srgbClr val="C00000"/>
                </a:solidFill>
              </a:rPr>
              <a:t>December, 2018 </a:t>
            </a:r>
            <a:endParaRPr lang="en-IN" sz="2800" b="1" dirty="0">
              <a:solidFill>
                <a:srgbClr val="C00000"/>
              </a:solidFill>
            </a:endParaRPr>
          </a:p>
        </p:txBody>
      </p:sp>
      <p:sp>
        <p:nvSpPr>
          <p:cNvPr id="5" name="Rectangle 4"/>
          <p:cNvSpPr/>
          <p:nvPr/>
        </p:nvSpPr>
        <p:spPr>
          <a:xfrm>
            <a:off x="152400" y="1066800"/>
            <a:ext cx="8839200" cy="5638800"/>
          </a:xfrm>
          <a:prstGeom prst="rect">
            <a:avLst/>
          </a:prstGeom>
          <a:blipFill>
            <a:blip r:embed="rId4"/>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altLang="en-US" sz="3200" b="1" dirty="0">
                <a:solidFill>
                  <a:srgbClr val="002060"/>
                </a:solidFill>
              </a:rPr>
              <a:t>Annual Return – Date extended to 30.06.2019</a:t>
            </a:r>
            <a:endParaRPr lang="en-IN" altLang="en-US" sz="3200" b="1" dirty="0">
              <a:solidFill>
                <a:srgbClr val="002060"/>
              </a:solidFill>
            </a:endParaRPr>
          </a:p>
          <a:p>
            <a:r>
              <a:rPr lang="en-IN" altLang="en-US" sz="3200" dirty="0"/>
              <a:t> </a:t>
            </a:r>
            <a:endParaRPr lang="en-IN" altLang="en-US" sz="3200" dirty="0" smtClean="0"/>
          </a:p>
          <a:p>
            <a:r>
              <a:rPr lang="en-IN" altLang="en-US" sz="3200" dirty="0" smtClean="0">
                <a:solidFill>
                  <a:schemeClr val="tx1"/>
                </a:solidFill>
              </a:rPr>
              <a:t>In </a:t>
            </a:r>
            <a:r>
              <a:rPr lang="en-IN" altLang="en-US" sz="3200" dirty="0">
                <a:solidFill>
                  <a:schemeClr val="tx1"/>
                </a:solidFill>
              </a:rPr>
              <a:t>section 44</a:t>
            </a:r>
            <a:r>
              <a:rPr lang="en-IN" altLang="en-US" sz="3200" b="1" dirty="0">
                <a:solidFill>
                  <a:schemeClr val="tx1"/>
                </a:solidFill>
              </a:rPr>
              <a:t>(Annual Return)</a:t>
            </a:r>
            <a:r>
              <a:rPr lang="en-IN" altLang="en-US" sz="3200" dirty="0">
                <a:solidFill>
                  <a:schemeClr val="tx1"/>
                </a:solidFill>
              </a:rPr>
              <a:t> of the Central Goods and Services Tax Act, 2017, in the Explanation, for the figures, letters and word “31st March, 2019”, the figures, letters and word </a:t>
            </a:r>
            <a:r>
              <a:rPr lang="en-IN" altLang="en-US" sz="3200" b="1" dirty="0">
                <a:solidFill>
                  <a:schemeClr val="tx1"/>
                </a:solidFill>
              </a:rPr>
              <a:t>“30th June, 2019” </a:t>
            </a:r>
            <a:r>
              <a:rPr lang="en-IN" altLang="en-US" sz="3200" dirty="0">
                <a:solidFill>
                  <a:schemeClr val="tx1"/>
                </a:solidFill>
              </a:rPr>
              <a:t>shall be substituted. </a:t>
            </a:r>
          </a:p>
        </p:txBody>
      </p:sp>
    </p:spTree>
    <p:extLst>
      <p:ext uri="{BB962C8B-B14F-4D97-AF65-F5344CB8AC3E}">
        <p14:creationId xmlns:p14="http://schemas.microsoft.com/office/powerpoint/2010/main" xmlns="" val="7573942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11430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a:t>Press note – Decisions taken by GST Council in 32</a:t>
            </a:r>
            <a:r>
              <a:rPr lang="en-US" sz="3200" b="1" u="sng" baseline="30000" dirty="0"/>
              <a:t>nd</a:t>
            </a:r>
            <a:r>
              <a:rPr lang="en-US" sz="3200" b="1" u="sng" dirty="0"/>
              <a:t> Meeting held </a:t>
            </a:r>
            <a:r>
              <a:rPr lang="en-US" sz="3200" b="1" u="sng" dirty="0" smtClean="0"/>
              <a:t>on 10</a:t>
            </a:r>
            <a:r>
              <a:rPr lang="en-US" sz="3200" b="1" u="sng" baseline="30000" dirty="0" smtClean="0"/>
              <a:t>th</a:t>
            </a:r>
            <a:r>
              <a:rPr lang="en-US" sz="3200" b="1" u="sng" dirty="0" smtClean="0"/>
              <a:t> </a:t>
            </a:r>
            <a:r>
              <a:rPr lang="en-US" sz="3200" b="1" u="sng" dirty="0"/>
              <a:t>January, 2019.</a:t>
            </a:r>
            <a:endParaRPr lang="en-US" sz="3200" b="1" dirty="0">
              <a:solidFill>
                <a:schemeClr val="bg1"/>
              </a:solidFill>
            </a:endParaRPr>
          </a:p>
        </p:txBody>
      </p:sp>
      <p:sp>
        <p:nvSpPr>
          <p:cNvPr id="5" name="Rectangle 4"/>
          <p:cNvSpPr/>
          <p:nvPr/>
        </p:nvSpPr>
        <p:spPr>
          <a:xfrm>
            <a:off x="152400" y="1295400"/>
            <a:ext cx="8839200" cy="54102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Clr>
                <a:schemeClr val="bg2">
                  <a:lumMod val="25000"/>
                </a:schemeClr>
              </a:buClr>
              <a:defRPr/>
            </a:pPr>
            <a:r>
              <a:rPr lang="en-IN" sz="3200" b="1" dirty="0">
                <a:solidFill>
                  <a:srgbClr val="C00000"/>
                </a:solidFill>
              </a:rPr>
              <a:t>Higher Exemption Threshold Limit for Supplier of Goods: </a:t>
            </a:r>
          </a:p>
          <a:p>
            <a:pPr>
              <a:buClr>
                <a:schemeClr val="bg2">
                  <a:lumMod val="25000"/>
                </a:schemeClr>
              </a:buClr>
              <a:defRPr/>
            </a:pPr>
            <a:endParaRPr lang="en-IN" sz="1200" dirty="0">
              <a:latin typeface="Arial" pitchFamily="34" charset="0"/>
              <a:cs typeface="Arial" pitchFamily="34" charset="0"/>
            </a:endParaRPr>
          </a:p>
          <a:p>
            <a:pPr algn="just">
              <a:defRPr/>
            </a:pPr>
            <a:r>
              <a:rPr lang="en-IN" sz="3200" dirty="0">
                <a:solidFill>
                  <a:schemeClr val="tx1"/>
                </a:solidFill>
              </a:rPr>
              <a:t>There would be two Threshold Limits for exemption from Registration and Payment of GST for the suppliers of </a:t>
            </a:r>
            <a:r>
              <a:rPr lang="en-IN" sz="3200" b="1" dirty="0">
                <a:solidFill>
                  <a:schemeClr val="tx1"/>
                </a:solidFill>
              </a:rPr>
              <a:t>Goods </a:t>
            </a:r>
            <a:r>
              <a:rPr lang="en-IN" sz="3200" dirty="0">
                <a:solidFill>
                  <a:schemeClr val="tx1"/>
                </a:solidFill>
              </a:rPr>
              <a:t>i.e. </a:t>
            </a:r>
            <a:r>
              <a:rPr lang="en-IN" sz="3200" b="1" dirty="0" err="1">
                <a:solidFill>
                  <a:schemeClr val="tx1"/>
                </a:solidFill>
              </a:rPr>
              <a:t>Rs</a:t>
            </a:r>
            <a:r>
              <a:rPr lang="en-IN" sz="3200" b="1" dirty="0">
                <a:solidFill>
                  <a:schemeClr val="tx1"/>
                </a:solidFill>
              </a:rPr>
              <a:t> 40 lakhs</a:t>
            </a:r>
            <a:r>
              <a:rPr lang="en-IN" sz="3200" dirty="0">
                <a:solidFill>
                  <a:schemeClr val="tx1"/>
                </a:solidFill>
              </a:rPr>
              <a:t> and </a:t>
            </a:r>
            <a:r>
              <a:rPr lang="en-IN" sz="3200" b="1" dirty="0" err="1">
                <a:solidFill>
                  <a:schemeClr val="tx1"/>
                </a:solidFill>
              </a:rPr>
              <a:t>Rs</a:t>
            </a:r>
            <a:r>
              <a:rPr lang="en-IN" sz="3200" b="1" dirty="0">
                <a:solidFill>
                  <a:schemeClr val="tx1"/>
                </a:solidFill>
              </a:rPr>
              <a:t> 20 lakhs</a:t>
            </a:r>
            <a:r>
              <a:rPr lang="en-IN" sz="3200" dirty="0" smtClean="0">
                <a:solidFill>
                  <a:schemeClr val="tx1"/>
                </a:solidFill>
              </a:rPr>
              <a:t>.</a:t>
            </a:r>
          </a:p>
          <a:p>
            <a:pPr algn="just">
              <a:defRPr/>
            </a:pPr>
            <a:r>
              <a:rPr lang="en-IN" sz="1200" b="1" dirty="0">
                <a:solidFill>
                  <a:srgbClr val="C00000"/>
                </a:solidFill>
              </a:rPr>
              <a:t> </a:t>
            </a:r>
          </a:p>
          <a:p>
            <a:pPr>
              <a:defRPr/>
            </a:pPr>
            <a:r>
              <a:rPr lang="en-IN" sz="3200" dirty="0">
                <a:solidFill>
                  <a:srgbClr val="7030A0"/>
                </a:solidFill>
              </a:rPr>
              <a:t>States would have an option to decide about one of the limits within a weeks’ time. </a:t>
            </a:r>
            <a:endParaRPr lang="en-IN" sz="3200" dirty="0" smtClean="0">
              <a:solidFill>
                <a:srgbClr val="7030A0"/>
              </a:solidFill>
            </a:endParaRPr>
          </a:p>
          <a:p>
            <a:pPr>
              <a:defRPr/>
            </a:pPr>
            <a:r>
              <a:rPr lang="en-IN" sz="3200" dirty="0">
                <a:solidFill>
                  <a:srgbClr val="00B050"/>
                </a:solidFill>
              </a:rPr>
              <a:t>The Threshold for Registration for </a:t>
            </a:r>
            <a:r>
              <a:rPr lang="en-IN" sz="3200" b="1" dirty="0">
                <a:solidFill>
                  <a:srgbClr val="00B050"/>
                </a:solidFill>
              </a:rPr>
              <a:t>Service Providers </a:t>
            </a:r>
            <a:r>
              <a:rPr lang="en-IN" sz="3200" dirty="0">
                <a:solidFill>
                  <a:srgbClr val="00B050"/>
                </a:solidFill>
              </a:rPr>
              <a:t>would </a:t>
            </a:r>
            <a:r>
              <a:rPr lang="en-IN" sz="3200" b="1" dirty="0">
                <a:solidFill>
                  <a:srgbClr val="00B050"/>
                </a:solidFill>
              </a:rPr>
              <a:t>continue to be </a:t>
            </a:r>
            <a:r>
              <a:rPr lang="en-IN" sz="3200" b="1" dirty="0" err="1">
                <a:solidFill>
                  <a:srgbClr val="00B050"/>
                </a:solidFill>
              </a:rPr>
              <a:t>Rs</a:t>
            </a:r>
            <a:r>
              <a:rPr lang="en-IN" sz="3200" b="1" dirty="0">
                <a:solidFill>
                  <a:srgbClr val="00B050"/>
                </a:solidFill>
              </a:rPr>
              <a:t> 20 lakhs </a:t>
            </a:r>
            <a:r>
              <a:rPr lang="en-IN" sz="3200" dirty="0" smtClean="0">
                <a:solidFill>
                  <a:srgbClr val="00B050"/>
                </a:solidFill>
              </a:rPr>
              <a:t>and in </a:t>
            </a:r>
            <a:r>
              <a:rPr lang="en-IN" sz="3200" dirty="0">
                <a:solidFill>
                  <a:srgbClr val="00B050"/>
                </a:solidFill>
              </a:rPr>
              <a:t>case of </a:t>
            </a:r>
            <a:r>
              <a:rPr lang="en-IN" sz="3200" b="1" dirty="0">
                <a:solidFill>
                  <a:srgbClr val="00B050"/>
                </a:solidFill>
              </a:rPr>
              <a:t>Special Category States at </a:t>
            </a:r>
            <a:r>
              <a:rPr lang="en-IN" sz="3200" b="1" dirty="0" err="1">
                <a:solidFill>
                  <a:srgbClr val="00B050"/>
                </a:solidFill>
              </a:rPr>
              <a:t>Rs</a:t>
            </a:r>
            <a:r>
              <a:rPr lang="en-IN" sz="3200" b="1" dirty="0">
                <a:solidFill>
                  <a:srgbClr val="00B050"/>
                </a:solidFill>
              </a:rPr>
              <a:t> 10 lakhs.</a:t>
            </a:r>
          </a:p>
          <a:p>
            <a:pPr>
              <a:defRPr/>
            </a:pPr>
            <a:endParaRPr lang="en-IN" sz="3200" dirty="0">
              <a:solidFill>
                <a:srgbClr val="7030A0"/>
              </a:solidFill>
            </a:endParaRPr>
          </a:p>
        </p:txBody>
      </p:sp>
    </p:spTree>
    <p:extLst>
      <p:ext uri="{BB962C8B-B14F-4D97-AF65-F5344CB8AC3E}">
        <p14:creationId xmlns:p14="http://schemas.microsoft.com/office/powerpoint/2010/main" xmlns="" val="5765731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45719"/>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10000"/>
                </a:schemeClr>
              </a:buClr>
              <a:defRPr/>
            </a:pPr>
            <a:endParaRPr lang="en-IN" sz="2800" b="1" dirty="0">
              <a:solidFill>
                <a:srgbClr val="C00000"/>
              </a:solidFill>
            </a:endParaRPr>
          </a:p>
        </p:txBody>
      </p:sp>
      <p:sp>
        <p:nvSpPr>
          <p:cNvPr id="5" name="Rectangle 4"/>
          <p:cNvSpPr/>
          <p:nvPr/>
        </p:nvSpPr>
        <p:spPr>
          <a:xfrm>
            <a:off x="152400" y="152400"/>
            <a:ext cx="8839200" cy="6553200"/>
          </a:xfrm>
          <a:prstGeom prst="rect">
            <a:avLst/>
          </a:prstGeom>
          <a:blipFill>
            <a:blip r:embed="rId4"/>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IN" altLang="en-US" sz="6000" dirty="0" smtClean="0">
              <a:solidFill>
                <a:schemeClr val="tx1"/>
              </a:solidFill>
            </a:endParaRPr>
          </a:p>
          <a:p>
            <a:pPr algn="ctr"/>
            <a:endParaRPr lang="en-IN" altLang="en-US" sz="6000" dirty="0">
              <a:solidFill>
                <a:schemeClr val="tx1"/>
              </a:solidFill>
            </a:endParaRPr>
          </a:p>
          <a:p>
            <a:pPr algn="ctr"/>
            <a:endParaRPr lang="en-IN" altLang="en-US" sz="6000" dirty="0" smtClean="0">
              <a:solidFill>
                <a:schemeClr val="tx1"/>
              </a:solidFill>
            </a:endParaRPr>
          </a:p>
          <a:p>
            <a:pPr algn="ctr"/>
            <a:r>
              <a:rPr lang="en-IN" altLang="en-US" sz="6000" dirty="0" smtClean="0">
                <a:solidFill>
                  <a:schemeClr val="tx1"/>
                </a:solidFill>
              </a:rPr>
              <a:t>NOTIFICATIONS</a:t>
            </a:r>
            <a:endParaRPr lang="en-IN" altLang="en-US" sz="6000" dirty="0">
              <a:solidFill>
                <a:schemeClr val="tx1"/>
              </a:solidFill>
            </a:endParaRPr>
          </a:p>
        </p:txBody>
      </p:sp>
    </p:spTree>
    <p:extLst>
      <p:ext uri="{BB962C8B-B14F-4D97-AF65-F5344CB8AC3E}">
        <p14:creationId xmlns:p14="http://schemas.microsoft.com/office/powerpoint/2010/main" xmlns="" val="396010385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9144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10000"/>
                </a:schemeClr>
              </a:buClr>
              <a:defRPr/>
            </a:pPr>
            <a:endParaRPr lang="en-IN" sz="2800" b="1" dirty="0">
              <a:solidFill>
                <a:srgbClr val="C00000"/>
              </a:solidFill>
            </a:endParaRPr>
          </a:p>
        </p:txBody>
      </p:sp>
      <p:sp>
        <p:nvSpPr>
          <p:cNvPr id="5" name="Rectangle 4"/>
          <p:cNvSpPr/>
          <p:nvPr/>
        </p:nvSpPr>
        <p:spPr>
          <a:xfrm>
            <a:off x="152400" y="152400"/>
            <a:ext cx="8839200" cy="6553200"/>
          </a:xfrm>
          <a:prstGeom prst="rect">
            <a:avLst/>
          </a:prstGeom>
          <a:blipFill>
            <a:blip r:embed="rId4"/>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IN" altLang="en-US" sz="3200" b="1" dirty="0" smtClean="0">
                <a:solidFill>
                  <a:srgbClr val="002060"/>
                </a:solidFill>
              </a:rPr>
              <a:t>Notification No.73/2018</a:t>
            </a:r>
            <a:endParaRPr lang="en-IN" altLang="en-US" sz="3200" dirty="0" smtClean="0"/>
          </a:p>
          <a:p>
            <a:r>
              <a:rPr lang="en-IN" altLang="en-US" sz="3200" dirty="0" smtClean="0">
                <a:solidFill>
                  <a:schemeClr val="tx1"/>
                </a:solidFill>
              </a:rPr>
              <a:t>Seeks to exclude the supplies between Government Departments and PSUs to other Government departments from the application of provision relating to tax deduction at source</a:t>
            </a:r>
          </a:p>
          <a:p>
            <a:endParaRPr lang="en-IN" altLang="en-US" sz="1200" b="1" dirty="0" smtClean="0">
              <a:solidFill>
                <a:srgbClr val="002060"/>
              </a:solidFill>
            </a:endParaRPr>
          </a:p>
          <a:p>
            <a:r>
              <a:rPr lang="en-IN" altLang="en-US" sz="3200" b="1" dirty="0" smtClean="0">
                <a:solidFill>
                  <a:srgbClr val="002060"/>
                </a:solidFill>
              </a:rPr>
              <a:t>Notification No.74/2018</a:t>
            </a:r>
          </a:p>
          <a:p>
            <a:r>
              <a:rPr lang="en-IN" altLang="en-US" sz="3200" b="1" dirty="0" smtClean="0">
                <a:solidFill>
                  <a:schemeClr val="tx1"/>
                </a:solidFill>
              </a:rPr>
              <a:t>Amendment to CGST Rules</a:t>
            </a:r>
          </a:p>
          <a:p>
            <a:endParaRPr lang="en-IN" altLang="en-US" sz="1200" dirty="0">
              <a:solidFill>
                <a:schemeClr val="tx1"/>
              </a:solidFill>
            </a:endParaRPr>
          </a:p>
          <a:p>
            <a:r>
              <a:rPr lang="en-IN" altLang="en-US" sz="3200" b="1" dirty="0">
                <a:solidFill>
                  <a:srgbClr val="002060"/>
                </a:solidFill>
              </a:rPr>
              <a:t>Notification </a:t>
            </a:r>
            <a:r>
              <a:rPr lang="en-IN" altLang="en-US" sz="3200" b="1" dirty="0" smtClean="0">
                <a:solidFill>
                  <a:srgbClr val="002060"/>
                </a:solidFill>
              </a:rPr>
              <a:t>No.75/2018</a:t>
            </a:r>
            <a:endParaRPr lang="en-IN" altLang="en-US" sz="3200" dirty="0"/>
          </a:p>
          <a:p>
            <a:r>
              <a:rPr lang="en-IN" altLang="en-US" sz="3200" dirty="0" smtClean="0">
                <a:solidFill>
                  <a:schemeClr val="tx1"/>
                </a:solidFill>
              </a:rPr>
              <a:t>Where GSTR-1 for the period from July 2017 till </a:t>
            </a:r>
            <a:r>
              <a:rPr lang="en-IN" altLang="en-US" sz="3200" dirty="0" err="1" smtClean="0">
                <a:solidFill>
                  <a:schemeClr val="tx1"/>
                </a:solidFill>
              </a:rPr>
              <a:t>september</a:t>
            </a:r>
            <a:r>
              <a:rPr lang="en-IN" altLang="en-US" sz="3200" dirty="0" smtClean="0">
                <a:solidFill>
                  <a:schemeClr val="tx1"/>
                </a:solidFill>
              </a:rPr>
              <a:t> 2018 was not filed, but filed between the dates 22-12-2018 – 31-03-2019, the late fee would be waived</a:t>
            </a:r>
            <a:endParaRPr lang="en-IN" altLang="en-US" sz="3200" dirty="0">
              <a:solidFill>
                <a:schemeClr val="tx1"/>
              </a:solidFill>
            </a:endParaRPr>
          </a:p>
          <a:p>
            <a:endParaRPr lang="en-IN" altLang="en-US" sz="3200" dirty="0">
              <a:solidFill>
                <a:schemeClr val="tx1"/>
              </a:solidFill>
            </a:endParaRPr>
          </a:p>
          <a:p>
            <a:endParaRPr lang="en-IN" altLang="en-US" sz="3200" dirty="0">
              <a:solidFill>
                <a:schemeClr val="tx1"/>
              </a:solidFill>
            </a:endParaRPr>
          </a:p>
        </p:txBody>
      </p:sp>
    </p:spTree>
    <p:extLst>
      <p:ext uri="{BB962C8B-B14F-4D97-AF65-F5344CB8AC3E}">
        <p14:creationId xmlns:p14="http://schemas.microsoft.com/office/powerpoint/2010/main" xmlns="" val="1707059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9144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10000"/>
                </a:schemeClr>
              </a:buClr>
              <a:defRPr/>
            </a:pPr>
            <a:endParaRPr lang="en-IN" sz="2800" b="1" dirty="0">
              <a:solidFill>
                <a:srgbClr val="C00000"/>
              </a:solidFill>
            </a:endParaRPr>
          </a:p>
        </p:txBody>
      </p:sp>
      <p:sp>
        <p:nvSpPr>
          <p:cNvPr id="5" name="Rectangle 4"/>
          <p:cNvSpPr/>
          <p:nvPr/>
        </p:nvSpPr>
        <p:spPr>
          <a:xfrm>
            <a:off x="152400" y="152400"/>
            <a:ext cx="8839200" cy="6553200"/>
          </a:xfrm>
          <a:prstGeom prst="rect">
            <a:avLst/>
          </a:prstGeom>
          <a:blipFill>
            <a:blip r:embed="rId4"/>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IN" altLang="en-US" sz="3200" b="1" dirty="0" smtClean="0">
              <a:solidFill>
                <a:srgbClr val="002060"/>
              </a:solidFill>
            </a:endParaRPr>
          </a:p>
          <a:p>
            <a:r>
              <a:rPr lang="en-IN" altLang="en-US" sz="3200" b="1" dirty="0" smtClean="0">
                <a:solidFill>
                  <a:srgbClr val="002060"/>
                </a:solidFill>
              </a:rPr>
              <a:t>Notification No.76/2018</a:t>
            </a:r>
            <a:endParaRPr lang="en-IN" altLang="en-US" sz="3200" dirty="0" smtClean="0"/>
          </a:p>
          <a:p>
            <a:r>
              <a:rPr lang="en-IN" altLang="en-US" sz="3200" dirty="0">
                <a:solidFill>
                  <a:schemeClr val="tx1"/>
                </a:solidFill>
              </a:rPr>
              <a:t>Where </a:t>
            </a:r>
            <a:r>
              <a:rPr lang="en-IN" altLang="en-US" sz="3200" dirty="0" smtClean="0">
                <a:solidFill>
                  <a:schemeClr val="tx1"/>
                </a:solidFill>
              </a:rPr>
              <a:t>GSTR-3B </a:t>
            </a:r>
            <a:r>
              <a:rPr lang="en-IN" altLang="en-US" sz="3200" dirty="0">
                <a:solidFill>
                  <a:schemeClr val="tx1"/>
                </a:solidFill>
              </a:rPr>
              <a:t>for the period from July 2017 till </a:t>
            </a:r>
            <a:r>
              <a:rPr lang="en-IN" altLang="en-US" sz="3200" dirty="0" err="1">
                <a:solidFill>
                  <a:schemeClr val="tx1"/>
                </a:solidFill>
              </a:rPr>
              <a:t>september</a:t>
            </a:r>
            <a:r>
              <a:rPr lang="en-IN" altLang="en-US" sz="3200" dirty="0">
                <a:solidFill>
                  <a:schemeClr val="tx1"/>
                </a:solidFill>
              </a:rPr>
              <a:t> 2018 was not filed, but filed between the dates </a:t>
            </a:r>
            <a:r>
              <a:rPr lang="en-IN" altLang="en-US" sz="3200" dirty="0" smtClean="0">
                <a:solidFill>
                  <a:schemeClr val="tx1"/>
                </a:solidFill>
              </a:rPr>
              <a:t>22-12-2018 </a:t>
            </a:r>
            <a:r>
              <a:rPr lang="en-IN" altLang="en-US" sz="3200" dirty="0">
                <a:solidFill>
                  <a:schemeClr val="tx1"/>
                </a:solidFill>
              </a:rPr>
              <a:t>– 31-03-2019, the late fee would be </a:t>
            </a:r>
            <a:r>
              <a:rPr lang="en-IN" altLang="en-US" sz="3200" dirty="0" smtClean="0">
                <a:solidFill>
                  <a:schemeClr val="tx1"/>
                </a:solidFill>
              </a:rPr>
              <a:t>waived.</a:t>
            </a:r>
          </a:p>
          <a:p>
            <a:endParaRPr lang="en-IN" altLang="en-US" sz="3200" dirty="0" smtClean="0">
              <a:solidFill>
                <a:schemeClr val="tx1"/>
              </a:solidFill>
            </a:endParaRPr>
          </a:p>
          <a:p>
            <a:r>
              <a:rPr lang="en-IN" altLang="en-US" sz="3200" dirty="0" smtClean="0">
                <a:solidFill>
                  <a:schemeClr val="tx1"/>
                </a:solidFill>
              </a:rPr>
              <a:t>For </a:t>
            </a:r>
            <a:r>
              <a:rPr lang="en-IN" altLang="en-US" sz="3200" dirty="0" err="1" smtClean="0">
                <a:solidFill>
                  <a:schemeClr val="tx1"/>
                </a:solidFill>
              </a:rPr>
              <a:t>assessee</a:t>
            </a:r>
            <a:r>
              <a:rPr lang="en-IN" altLang="en-US" sz="3200" dirty="0" smtClean="0">
                <a:solidFill>
                  <a:schemeClr val="tx1"/>
                </a:solidFill>
              </a:rPr>
              <a:t> who have already filed belatedly, the late fee is reduced to Rs.25/- per day of default, except in case of nil returns, which is Rs.10/- per day of default</a:t>
            </a:r>
            <a:endParaRPr lang="en-IN" altLang="en-US" sz="3200" dirty="0">
              <a:solidFill>
                <a:schemeClr val="tx1"/>
              </a:solidFill>
            </a:endParaRPr>
          </a:p>
          <a:p>
            <a:endParaRPr lang="en-IN" altLang="en-US" sz="1200" b="1" dirty="0" smtClean="0">
              <a:solidFill>
                <a:srgbClr val="002060"/>
              </a:solidFill>
            </a:endParaRPr>
          </a:p>
          <a:p>
            <a:endParaRPr lang="en-IN" altLang="en-US" sz="3200" dirty="0">
              <a:solidFill>
                <a:schemeClr val="tx1"/>
              </a:solidFill>
            </a:endParaRPr>
          </a:p>
          <a:p>
            <a:endParaRPr lang="en-IN" altLang="en-US" sz="3200" dirty="0">
              <a:solidFill>
                <a:schemeClr val="tx1"/>
              </a:solidFill>
            </a:endParaRPr>
          </a:p>
        </p:txBody>
      </p:sp>
    </p:spTree>
    <p:extLst>
      <p:ext uri="{BB962C8B-B14F-4D97-AF65-F5344CB8AC3E}">
        <p14:creationId xmlns:p14="http://schemas.microsoft.com/office/powerpoint/2010/main" xmlns="" val="3367553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9144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Clr>
                <a:schemeClr val="bg2">
                  <a:lumMod val="10000"/>
                </a:schemeClr>
              </a:buClr>
              <a:defRPr/>
            </a:pPr>
            <a:endParaRPr lang="en-IN" sz="2800" b="1" dirty="0">
              <a:solidFill>
                <a:srgbClr val="C00000"/>
              </a:solidFill>
            </a:endParaRPr>
          </a:p>
        </p:txBody>
      </p:sp>
      <p:sp>
        <p:nvSpPr>
          <p:cNvPr id="5" name="Rectangle 4"/>
          <p:cNvSpPr/>
          <p:nvPr/>
        </p:nvSpPr>
        <p:spPr>
          <a:xfrm>
            <a:off x="152400" y="152400"/>
            <a:ext cx="8839200" cy="6553200"/>
          </a:xfrm>
          <a:prstGeom prst="rect">
            <a:avLst/>
          </a:prstGeom>
          <a:blipFill>
            <a:blip r:embed="rId4"/>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IN" altLang="en-US" sz="3200" b="1" dirty="0" smtClean="0">
              <a:solidFill>
                <a:srgbClr val="002060"/>
              </a:solidFill>
            </a:endParaRPr>
          </a:p>
          <a:p>
            <a:r>
              <a:rPr lang="en-IN" altLang="en-US" sz="3200" b="1" dirty="0" smtClean="0">
                <a:solidFill>
                  <a:srgbClr val="002060"/>
                </a:solidFill>
              </a:rPr>
              <a:t>Notification No.77/2018</a:t>
            </a:r>
            <a:endParaRPr lang="en-IN" altLang="en-US" sz="3200" dirty="0" smtClean="0"/>
          </a:p>
          <a:p>
            <a:r>
              <a:rPr lang="en-IN" altLang="en-US" sz="3200" dirty="0">
                <a:solidFill>
                  <a:schemeClr val="tx1"/>
                </a:solidFill>
              </a:rPr>
              <a:t>Where </a:t>
            </a:r>
            <a:r>
              <a:rPr lang="en-IN" altLang="en-US" sz="3200" dirty="0" smtClean="0">
                <a:solidFill>
                  <a:schemeClr val="tx1"/>
                </a:solidFill>
              </a:rPr>
              <a:t>GSTR-4 </a:t>
            </a:r>
            <a:r>
              <a:rPr lang="en-IN" altLang="en-US" sz="3200" dirty="0">
                <a:solidFill>
                  <a:schemeClr val="tx1"/>
                </a:solidFill>
              </a:rPr>
              <a:t>for the period from July 2017 till </a:t>
            </a:r>
            <a:r>
              <a:rPr lang="en-IN" altLang="en-US" sz="3200" dirty="0" err="1">
                <a:solidFill>
                  <a:schemeClr val="tx1"/>
                </a:solidFill>
              </a:rPr>
              <a:t>september</a:t>
            </a:r>
            <a:r>
              <a:rPr lang="en-IN" altLang="en-US" sz="3200" dirty="0">
                <a:solidFill>
                  <a:schemeClr val="tx1"/>
                </a:solidFill>
              </a:rPr>
              <a:t> 2018 was not filed, but filed between the dates </a:t>
            </a:r>
            <a:r>
              <a:rPr lang="en-IN" altLang="en-US" sz="3200" dirty="0" smtClean="0">
                <a:solidFill>
                  <a:schemeClr val="tx1"/>
                </a:solidFill>
              </a:rPr>
              <a:t>22-12-2018 </a:t>
            </a:r>
            <a:r>
              <a:rPr lang="en-IN" altLang="en-US" sz="3200" dirty="0">
                <a:solidFill>
                  <a:schemeClr val="tx1"/>
                </a:solidFill>
              </a:rPr>
              <a:t>– 31-03-2019, the late fee would be </a:t>
            </a:r>
            <a:r>
              <a:rPr lang="en-IN" altLang="en-US" sz="3200" dirty="0" smtClean="0">
                <a:solidFill>
                  <a:schemeClr val="tx1"/>
                </a:solidFill>
              </a:rPr>
              <a:t>waived.</a:t>
            </a:r>
          </a:p>
          <a:p>
            <a:endParaRPr lang="en-IN" altLang="en-US" sz="3200" dirty="0" smtClean="0">
              <a:solidFill>
                <a:schemeClr val="tx1"/>
              </a:solidFill>
            </a:endParaRPr>
          </a:p>
          <a:p>
            <a:r>
              <a:rPr lang="en-IN" altLang="en-US" sz="3200" b="1" dirty="0">
                <a:solidFill>
                  <a:srgbClr val="002060"/>
                </a:solidFill>
              </a:rPr>
              <a:t>Notification </a:t>
            </a:r>
            <a:r>
              <a:rPr lang="en-IN" altLang="en-US" sz="3200" b="1" dirty="0" smtClean="0">
                <a:solidFill>
                  <a:srgbClr val="002060"/>
                </a:solidFill>
              </a:rPr>
              <a:t>No.78/2018</a:t>
            </a:r>
            <a:endParaRPr lang="en-IN" altLang="en-US" sz="3200" dirty="0"/>
          </a:p>
          <a:p>
            <a:r>
              <a:rPr lang="en-IN" altLang="en-US" sz="3200" dirty="0" smtClean="0">
                <a:solidFill>
                  <a:schemeClr val="tx1"/>
                </a:solidFill>
              </a:rPr>
              <a:t>Time limit to file GST ITC-04 (Job work return) for the period from July 2017 to December 2018, is extended to 31.03.2019</a:t>
            </a:r>
            <a:endParaRPr lang="en-IN" altLang="en-US" sz="3200" dirty="0">
              <a:solidFill>
                <a:schemeClr val="tx1"/>
              </a:solidFill>
            </a:endParaRPr>
          </a:p>
          <a:p>
            <a:endParaRPr lang="en-IN" altLang="en-US" sz="1200" b="1" dirty="0" smtClean="0">
              <a:solidFill>
                <a:srgbClr val="002060"/>
              </a:solidFill>
            </a:endParaRPr>
          </a:p>
          <a:p>
            <a:endParaRPr lang="en-IN" altLang="en-US" sz="3200" dirty="0">
              <a:solidFill>
                <a:schemeClr val="tx1"/>
              </a:solidFill>
            </a:endParaRPr>
          </a:p>
          <a:p>
            <a:endParaRPr lang="en-IN" altLang="en-US" sz="3200" dirty="0">
              <a:solidFill>
                <a:schemeClr val="tx1"/>
              </a:solidFill>
            </a:endParaRPr>
          </a:p>
        </p:txBody>
      </p:sp>
    </p:spTree>
    <p:extLst>
      <p:ext uri="{BB962C8B-B14F-4D97-AF65-F5344CB8AC3E}">
        <p14:creationId xmlns:p14="http://schemas.microsoft.com/office/powerpoint/2010/main" xmlns="" val="2110264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457200" y="304800"/>
            <a:ext cx="8229600" cy="12192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000" b="1" dirty="0" smtClean="0">
                <a:solidFill>
                  <a:schemeClr val="bg1"/>
                </a:solidFill>
              </a:rPr>
              <a:t> </a:t>
            </a:r>
            <a:endParaRPr lang="en-US" sz="4000" b="1" dirty="0">
              <a:solidFill>
                <a:schemeClr val="bg1"/>
              </a:solidFill>
            </a:endParaRPr>
          </a:p>
        </p:txBody>
      </p:sp>
      <p:sp>
        <p:nvSpPr>
          <p:cNvPr id="5" name="Rectangle 4"/>
          <p:cNvSpPr/>
          <p:nvPr/>
        </p:nvSpPr>
        <p:spPr>
          <a:xfrm>
            <a:off x="457200" y="304800"/>
            <a:ext cx="8305800" cy="6172200"/>
          </a:xfrm>
          <a:prstGeom prst="rect">
            <a:avLst/>
          </a:prstGeom>
          <a:blipFill>
            <a:blip r:embed="rId4"/>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endParaRPr lang="en-US" sz="2800" b="1" dirty="0" smtClean="0">
              <a:solidFill>
                <a:schemeClr val="accent1">
                  <a:lumMod val="75000"/>
                </a:schemeClr>
              </a:solidFill>
            </a:endParaRPr>
          </a:p>
        </p:txBody>
      </p:sp>
      <p:pic>
        <p:nvPicPr>
          <p:cNvPr id="1030" name="Picture 6" descr="Image result for flower image"/>
          <p:cNvPicPr>
            <a:picLocks noChangeAspect="1" noChangeArrowheads="1"/>
          </p:cNvPicPr>
          <p:nvPr/>
        </p:nvPicPr>
        <p:blipFill>
          <a:blip r:embed="rId5"/>
          <a:srcRect/>
          <a:stretch>
            <a:fillRect/>
          </a:stretch>
        </p:blipFill>
        <p:spPr bwMode="auto">
          <a:xfrm>
            <a:off x="2286000" y="1066800"/>
            <a:ext cx="4521068" cy="3343166"/>
          </a:xfrm>
          <a:prstGeom prst="rect">
            <a:avLst/>
          </a:prstGeom>
          <a:noFill/>
        </p:spPr>
      </p:pic>
      <p:sp>
        <p:nvSpPr>
          <p:cNvPr id="10" name="TextBox 9"/>
          <p:cNvSpPr txBox="1"/>
          <p:nvPr/>
        </p:nvSpPr>
        <p:spPr>
          <a:xfrm>
            <a:off x="2514600" y="5105400"/>
            <a:ext cx="4114800" cy="1107996"/>
          </a:xfrm>
          <a:prstGeom prst="rect">
            <a:avLst/>
          </a:prstGeom>
          <a:noFill/>
        </p:spPr>
        <p:txBody>
          <a:bodyPr wrap="square" rtlCol="0">
            <a:spAutoFit/>
          </a:bodyPr>
          <a:lstStyle/>
          <a:p>
            <a:r>
              <a:rPr lang="en-US" sz="6600" dirty="0" smtClean="0">
                <a:solidFill>
                  <a:srgbClr val="7030A0"/>
                </a:solidFill>
                <a:latin typeface="Brush Script MT" pitchFamily="66" charset="0"/>
              </a:rPr>
              <a:t>Thank You</a:t>
            </a:r>
            <a:endParaRPr lang="en-US" sz="6600" dirty="0">
              <a:solidFill>
                <a:srgbClr val="7030A0"/>
              </a:solidFill>
              <a:latin typeface="Brush Script MT" pitchFamily="66"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11430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a:t>Press note – Decisions taken by GST Council in 32</a:t>
            </a:r>
            <a:r>
              <a:rPr lang="en-US" sz="3200" b="1" u="sng" baseline="30000" dirty="0"/>
              <a:t>nd</a:t>
            </a:r>
            <a:r>
              <a:rPr lang="en-US" sz="3200" b="1" u="sng" dirty="0"/>
              <a:t> Meeting held </a:t>
            </a:r>
            <a:r>
              <a:rPr lang="en-US" sz="3200" b="1" u="sng" dirty="0" smtClean="0"/>
              <a:t>on 10</a:t>
            </a:r>
            <a:r>
              <a:rPr lang="en-US" sz="3200" b="1" u="sng" baseline="30000" dirty="0" smtClean="0"/>
              <a:t>th</a:t>
            </a:r>
            <a:r>
              <a:rPr lang="en-US" sz="3200" b="1" u="sng" dirty="0" smtClean="0"/>
              <a:t> </a:t>
            </a:r>
            <a:r>
              <a:rPr lang="en-US" sz="3200" b="1" u="sng" dirty="0"/>
              <a:t>January, 2019.</a:t>
            </a:r>
            <a:endParaRPr lang="en-US" sz="3200" b="1" dirty="0">
              <a:solidFill>
                <a:schemeClr val="bg1"/>
              </a:solidFill>
            </a:endParaRPr>
          </a:p>
        </p:txBody>
      </p:sp>
      <p:sp>
        <p:nvSpPr>
          <p:cNvPr id="5" name="Rectangle 4"/>
          <p:cNvSpPr/>
          <p:nvPr/>
        </p:nvSpPr>
        <p:spPr>
          <a:xfrm>
            <a:off x="152400" y="1295400"/>
            <a:ext cx="8839200" cy="54102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just">
              <a:buClr>
                <a:schemeClr val="bg2">
                  <a:lumMod val="25000"/>
                </a:schemeClr>
              </a:buClr>
              <a:defRPr/>
            </a:pPr>
            <a:r>
              <a:rPr lang="en-IN" sz="3200" b="1" dirty="0" smtClean="0">
                <a:solidFill>
                  <a:srgbClr val="C00000"/>
                </a:solidFill>
              </a:rPr>
              <a:t>Composition</a:t>
            </a:r>
            <a:r>
              <a:rPr lang="en-IN" sz="3200" b="1" dirty="0">
                <a:solidFill>
                  <a:srgbClr val="C00000"/>
                </a:solidFill>
              </a:rPr>
              <a:t> Scheme for </a:t>
            </a:r>
            <a:r>
              <a:rPr lang="en-IN" sz="3200" b="1" dirty="0" smtClean="0">
                <a:solidFill>
                  <a:srgbClr val="C00000"/>
                </a:solidFill>
              </a:rPr>
              <a:t>Services: </a:t>
            </a:r>
            <a:endParaRPr lang="en-IN" sz="3200" b="1" dirty="0">
              <a:solidFill>
                <a:srgbClr val="C00000"/>
              </a:solidFill>
            </a:endParaRPr>
          </a:p>
          <a:p>
            <a:pPr algn="just">
              <a:buClr>
                <a:schemeClr val="bg2">
                  <a:lumMod val="25000"/>
                </a:schemeClr>
              </a:buClr>
              <a:defRPr/>
            </a:pPr>
            <a:endParaRPr lang="en-IN" sz="1200" dirty="0">
              <a:latin typeface="Arial" pitchFamily="34" charset="0"/>
              <a:cs typeface="Arial" pitchFamily="34" charset="0"/>
            </a:endParaRPr>
          </a:p>
          <a:p>
            <a:pPr algn="just">
              <a:defRPr/>
            </a:pPr>
            <a:r>
              <a:rPr lang="en-IN" sz="3000" dirty="0">
                <a:solidFill>
                  <a:schemeClr val="tx1"/>
                </a:solidFill>
              </a:rPr>
              <a:t>There A Composition Scheme shall be made available for Suppliers of Services (or Mixed Suppliers</a:t>
            </a:r>
            <a:r>
              <a:rPr lang="en-IN" sz="3000" dirty="0" smtClean="0">
                <a:solidFill>
                  <a:schemeClr val="tx1"/>
                </a:solidFill>
              </a:rPr>
              <a:t>).</a:t>
            </a:r>
          </a:p>
          <a:p>
            <a:pPr algn="just">
              <a:defRPr/>
            </a:pPr>
            <a:r>
              <a:rPr lang="en-IN" sz="1200" b="1" dirty="0" smtClean="0">
                <a:solidFill>
                  <a:srgbClr val="C00000"/>
                </a:solidFill>
              </a:rPr>
              <a:t> </a:t>
            </a:r>
            <a:endParaRPr lang="en-IN" sz="1200" b="1" dirty="0">
              <a:solidFill>
                <a:srgbClr val="C00000"/>
              </a:solidFill>
            </a:endParaRPr>
          </a:p>
          <a:p>
            <a:pPr algn="just"/>
            <a:r>
              <a:rPr lang="en-IN" sz="3000" dirty="0">
                <a:solidFill>
                  <a:srgbClr val="7030A0"/>
                </a:solidFill>
              </a:rPr>
              <a:t>with a Tax Rate of </a:t>
            </a:r>
            <a:r>
              <a:rPr lang="en-IN" sz="3000" b="1" dirty="0">
                <a:solidFill>
                  <a:srgbClr val="7030A0"/>
                </a:solidFill>
              </a:rPr>
              <a:t>6% (3% CGST +3% SGST) </a:t>
            </a:r>
            <a:r>
              <a:rPr lang="en-IN" sz="3000" dirty="0">
                <a:solidFill>
                  <a:srgbClr val="7030A0"/>
                </a:solidFill>
              </a:rPr>
              <a:t>having an </a:t>
            </a:r>
            <a:r>
              <a:rPr lang="en-IN" sz="3000" b="1" dirty="0">
                <a:solidFill>
                  <a:srgbClr val="7030A0"/>
                </a:solidFill>
              </a:rPr>
              <a:t>Annual</a:t>
            </a:r>
            <a:r>
              <a:rPr lang="en-IN" sz="3000" dirty="0">
                <a:solidFill>
                  <a:srgbClr val="7030A0"/>
                </a:solidFill>
              </a:rPr>
              <a:t> </a:t>
            </a:r>
            <a:r>
              <a:rPr lang="en-IN" sz="3000" b="1" dirty="0">
                <a:solidFill>
                  <a:srgbClr val="7030A0"/>
                </a:solidFill>
              </a:rPr>
              <a:t>Turnover in the preceding Financial Year </a:t>
            </a:r>
            <a:r>
              <a:rPr lang="en-IN" sz="3000" dirty="0">
                <a:solidFill>
                  <a:srgbClr val="7030A0"/>
                </a:solidFill>
              </a:rPr>
              <a:t>up to </a:t>
            </a:r>
            <a:r>
              <a:rPr lang="en-IN" sz="3000" b="1" dirty="0" err="1">
                <a:solidFill>
                  <a:srgbClr val="7030A0"/>
                </a:solidFill>
              </a:rPr>
              <a:t>Rs</a:t>
            </a:r>
            <a:r>
              <a:rPr lang="en-IN" sz="3000" b="1" dirty="0">
                <a:solidFill>
                  <a:srgbClr val="7030A0"/>
                </a:solidFill>
              </a:rPr>
              <a:t> 50 lakhs</a:t>
            </a:r>
            <a:r>
              <a:rPr lang="en-IN" sz="3000" b="1" dirty="0" smtClean="0">
                <a:solidFill>
                  <a:srgbClr val="7030A0"/>
                </a:solidFill>
              </a:rPr>
              <a:t>.</a:t>
            </a:r>
          </a:p>
          <a:p>
            <a:pPr algn="just"/>
            <a:r>
              <a:rPr lang="en-IN" sz="1200" b="1" dirty="0">
                <a:solidFill>
                  <a:srgbClr val="C00000"/>
                </a:solidFill>
              </a:rPr>
              <a:t> </a:t>
            </a:r>
            <a:r>
              <a:rPr lang="en-IN" sz="3000" dirty="0">
                <a:solidFill>
                  <a:srgbClr val="7030A0"/>
                </a:solidFill>
              </a:rPr>
              <a:t/>
            </a:r>
            <a:br>
              <a:rPr lang="en-IN" sz="3000" dirty="0">
                <a:solidFill>
                  <a:srgbClr val="7030A0"/>
                </a:solidFill>
              </a:rPr>
            </a:br>
            <a:r>
              <a:rPr lang="en-IN" sz="3000" dirty="0">
                <a:solidFill>
                  <a:schemeClr val="accent6">
                    <a:lumMod val="50000"/>
                  </a:schemeClr>
                </a:solidFill>
              </a:rPr>
              <a:t>The said Scheme Shall be applicable to </a:t>
            </a:r>
            <a:r>
              <a:rPr lang="en-IN" sz="3000" b="1" dirty="0" smtClean="0">
                <a:solidFill>
                  <a:schemeClr val="accent6">
                    <a:lumMod val="50000"/>
                  </a:schemeClr>
                </a:solidFill>
              </a:rPr>
              <a:t>both </a:t>
            </a:r>
            <a:r>
              <a:rPr lang="en-IN" sz="3000" b="1" dirty="0">
                <a:solidFill>
                  <a:schemeClr val="accent6">
                    <a:lumMod val="50000"/>
                  </a:schemeClr>
                </a:solidFill>
              </a:rPr>
              <a:t>Service Providers as well as Suppliers of Goods and Services, </a:t>
            </a:r>
            <a:r>
              <a:rPr lang="en-IN" sz="3000" dirty="0" smtClean="0">
                <a:solidFill>
                  <a:schemeClr val="accent6">
                    <a:lumMod val="50000"/>
                  </a:schemeClr>
                </a:solidFill>
              </a:rPr>
              <a:t>who </a:t>
            </a:r>
            <a:r>
              <a:rPr lang="en-IN" sz="3000" dirty="0">
                <a:solidFill>
                  <a:schemeClr val="accent6">
                    <a:lumMod val="50000"/>
                  </a:schemeClr>
                </a:solidFill>
              </a:rPr>
              <a:t>are </a:t>
            </a:r>
            <a:r>
              <a:rPr lang="en-IN" sz="3000" b="1" dirty="0">
                <a:solidFill>
                  <a:schemeClr val="accent6">
                    <a:lumMod val="50000"/>
                  </a:schemeClr>
                </a:solidFill>
              </a:rPr>
              <a:t>not eligible </a:t>
            </a:r>
            <a:r>
              <a:rPr lang="en-IN" sz="3000" dirty="0">
                <a:solidFill>
                  <a:schemeClr val="accent6">
                    <a:lumMod val="50000"/>
                  </a:schemeClr>
                </a:solidFill>
              </a:rPr>
              <a:t>for the presently available Composition Scheme for Goods.</a:t>
            </a:r>
          </a:p>
          <a:p>
            <a:pPr algn="just">
              <a:defRPr/>
            </a:pPr>
            <a:endParaRPr lang="en-IN" sz="3200" dirty="0">
              <a:solidFill>
                <a:schemeClr val="accent6">
                  <a:lumMod val="50000"/>
                </a:schemeClr>
              </a:solidFill>
            </a:endParaRPr>
          </a:p>
        </p:txBody>
      </p:sp>
    </p:spTree>
    <p:extLst>
      <p:ext uri="{BB962C8B-B14F-4D97-AF65-F5344CB8AC3E}">
        <p14:creationId xmlns:p14="http://schemas.microsoft.com/office/powerpoint/2010/main" xmlns="" val="984645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11430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a:t>Press note – Decisions taken by GST Council in 32</a:t>
            </a:r>
            <a:r>
              <a:rPr lang="en-US" sz="3200" b="1" u="sng" baseline="30000" dirty="0"/>
              <a:t>nd</a:t>
            </a:r>
            <a:r>
              <a:rPr lang="en-US" sz="3200" b="1" u="sng" dirty="0"/>
              <a:t> Meeting held </a:t>
            </a:r>
            <a:r>
              <a:rPr lang="en-US" sz="3200" b="1" u="sng" dirty="0" smtClean="0"/>
              <a:t>on 10</a:t>
            </a:r>
            <a:r>
              <a:rPr lang="en-US" sz="3200" b="1" u="sng" baseline="30000" dirty="0" smtClean="0"/>
              <a:t>th</a:t>
            </a:r>
            <a:r>
              <a:rPr lang="en-US" sz="3200" b="1" u="sng" dirty="0" smtClean="0"/>
              <a:t> </a:t>
            </a:r>
            <a:r>
              <a:rPr lang="en-US" sz="3200" b="1" u="sng" dirty="0"/>
              <a:t>January, 2019.</a:t>
            </a:r>
            <a:endParaRPr lang="en-US" sz="3200" b="1" dirty="0">
              <a:solidFill>
                <a:schemeClr val="bg1"/>
              </a:solidFill>
            </a:endParaRPr>
          </a:p>
        </p:txBody>
      </p:sp>
      <p:sp>
        <p:nvSpPr>
          <p:cNvPr id="5" name="Rectangle 4"/>
          <p:cNvSpPr/>
          <p:nvPr/>
        </p:nvSpPr>
        <p:spPr>
          <a:xfrm>
            <a:off x="152400" y="1295400"/>
            <a:ext cx="8839200" cy="54102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Clr>
                <a:schemeClr val="bg2">
                  <a:lumMod val="25000"/>
                </a:schemeClr>
              </a:buClr>
              <a:defRPr/>
            </a:pPr>
            <a:endParaRPr lang="en-IN" sz="3200" b="1" dirty="0" smtClean="0">
              <a:solidFill>
                <a:srgbClr val="C00000"/>
              </a:solidFill>
            </a:endParaRPr>
          </a:p>
          <a:p>
            <a:pPr>
              <a:buClr>
                <a:schemeClr val="bg2">
                  <a:lumMod val="25000"/>
                </a:schemeClr>
              </a:buClr>
              <a:defRPr/>
            </a:pPr>
            <a:r>
              <a:rPr lang="en-IN" sz="3200" b="1" dirty="0" smtClean="0">
                <a:solidFill>
                  <a:srgbClr val="C00000"/>
                </a:solidFill>
              </a:rPr>
              <a:t>Effective </a:t>
            </a:r>
            <a:r>
              <a:rPr lang="en-IN" sz="3200" b="1" dirty="0">
                <a:solidFill>
                  <a:srgbClr val="C00000"/>
                </a:solidFill>
              </a:rPr>
              <a:t>date:  </a:t>
            </a:r>
            <a:endParaRPr lang="en-IN" sz="3200" b="1" dirty="0" smtClean="0">
              <a:solidFill>
                <a:srgbClr val="C00000"/>
              </a:solidFill>
            </a:endParaRPr>
          </a:p>
          <a:p>
            <a:pPr>
              <a:buClr>
                <a:schemeClr val="bg2">
                  <a:lumMod val="25000"/>
                </a:schemeClr>
              </a:buClr>
              <a:defRPr/>
            </a:pPr>
            <a:r>
              <a:rPr lang="en-IN" sz="3200" dirty="0" smtClean="0">
                <a:solidFill>
                  <a:schemeClr val="accent6">
                    <a:lumMod val="50000"/>
                  </a:schemeClr>
                </a:solidFill>
              </a:rPr>
              <a:t>The </a:t>
            </a:r>
            <a:r>
              <a:rPr lang="en-IN" sz="3200" dirty="0">
                <a:solidFill>
                  <a:schemeClr val="accent6">
                    <a:lumMod val="50000"/>
                  </a:schemeClr>
                </a:solidFill>
              </a:rPr>
              <a:t>decisions </a:t>
            </a:r>
            <a:r>
              <a:rPr lang="en-IN" sz="3200" dirty="0" smtClean="0">
                <a:solidFill>
                  <a:schemeClr val="accent6">
                    <a:lumMod val="50000"/>
                  </a:schemeClr>
                </a:solidFill>
              </a:rPr>
              <a:t>above </a:t>
            </a:r>
            <a:r>
              <a:rPr lang="en-IN" sz="3200" dirty="0">
                <a:solidFill>
                  <a:schemeClr val="accent6">
                    <a:lumMod val="50000"/>
                  </a:schemeClr>
                </a:solidFill>
              </a:rPr>
              <a:t>shall be made operational from the </a:t>
            </a:r>
            <a:r>
              <a:rPr lang="en-IN" sz="2000" b="1" dirty="0">
                <a:solidFill>
                  <a:schemeClr val="accent6">
                    <a:lumMod val="50000"/>
                  </a:schemeClr>
                </a:solidFill>
              </a:rPr>
              <a:t>1</a:t>
            </a:r>
            <a:r>
              <a:rPr lang="en-IN" sz="3200" b="1" dirty="0">
                <a:solidFill>
                  <a:schemeClr val="accent6">
                    <a:lumMod val="50000"/>
                  </a:schemeClr>
                </a:solidFill>
              </a:rPr>
              <a:t>st of April, 2019. </a:t>
            </a:r>
            <a:endParaRPr lang="en-IN" sz="3200" b="1" dirty="0" smtClean="0">
              <a:solidFill>
                <a:schemeClr val="accent6">
                  <a:lumMod val="50000"/>
                </a:schemeClr>
              </a:solidFill>
            </a:endParaRPr>
          </a:p>
          <a:p>
            <a:pPr>
              <a:buClr>
                <a:schemeClr val="bg2">
                  <a:lumMod val="25000"/>
                </a:schemeClr>
              </a:buClr>
              <a:defRPr/>
            </a:pPr>
            <a:endParaRPr lang="en-IN" sz="3200" b="1" dirty="0"/>
          </a:p>
          <a:p>
            <a:pPr>
              <a:buClr>
                <a:schemeClr val="bg2">
                  <a:lumMod val="25000"/>
                </a:schemeClr>
              </a:buClr>
              <a:defRPr/>
            </a:pPr>
            <a:r>
              <a:rPr lang="en-IN" sz="3200" b="1" dirty="0" smtClean="0">
                <a:solidFill>
                  <a:srgbClr val="C00000"/>
                </a:solidFill>
              </a:rPr>
              <a:t>Free </a:t>
            </a:r>
            <a:r>
              <a:rPr lang="en-IN" sz="3200" b="1" dirty="0">
                <a:solidFill>
                  <a:srgbClr val="C00000"/>
                </a:solidFill>
              </a:rPr>
              <a:t>Accounting and Billing </a:t>
            </a:r>
            <a:r>
              <a:rPr lang="en-IN" sz="3200" b="1" dirty="0" smtClean="0">
                <a:solidFill>
                  <a:srgbClr val="C00000"/>
                </a:solidFill>
              </a:rPr>
              <a:t>Software</a:t>
            </a:r>
          </a:p>
          <a:p>
            <a:pPr algn="just">
              <a:buClr>
                <a:schemeClr val="bg2">
                  <a:lumMod val="25000"/>
                </a:schemeClr>
              </a:buClr>
              <a:defRPr/>
            </a:pPr>
            <a:r>
              <a:rPr lang="en-IN" sz="3200" dirty="0" smtClean="0">
                <a:solidFill>
                  <a:srgbClr val="002060"/>
                </a:solidFill>
              </a:rPr>
              <a:t>Free Accounting and Billing Software shall </a:t>
            </a:r>
            <a:r>
              <a:rPr lang="en-IN" sz="3200" dirty="0">
                <a:solidFill>
                  <a:srgbClr val="002060"/>
                </a:solidFill>
              </a:rPr>
              <a:t>be provided to Small Taxpayers </a:t>
            </a:r>
            <a:r>
              <a:rPr lang="en-IN" sz="3200" b="1" dirty="0">
                <a:solidFill>
                  <a:srgbClr val="002060"/>
                </a:solidFill>
              </a:rPr>
              <a:t>by GSTN</a:t>
            </a:r>
            <a:r>
              <a:rPr lang="en-IN" sz="3200" dirty="0">
                <a:solidFill>
                  <a:srgbClr val="002060"/>
                </a:solidFill>
              </a:rPr>
              <a:t>.</a:t>
            </a:r>
          </a:p>
          <a:p>
            <a:pPr>
              <a:buClr>
                <a:schemeClr val="bg2">
                  <a:lumMod val="25000"/>
                </a:schemeClr>
              </a:buClr>
              <a:defRPr/>
            </a:pPr>
            <a:endParaRPr lang="en-IN" sz="3200" dirty="0">
              <a:solidFill>
                <a:schemeClr val="accent6">
                  <a:lumMod val="50000"/>
                </a:schemeClr>
              </a:solidFill>
            </a:endParaRPr>
          </a:p>
        </p:txBody>
      </p:sp>
    </p:spTree>
    <p:extLst>
      <p:ext uri="{BB962C8B-B14F-4D97-AF65-F5344CB8AC3E}">
        <p14:creationId xmlns:p14="http://schemas.microsoft.com/office/powerpoint/2010/main" xmlns="" val="1187039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11430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a:t>Press note – Decisions taken by GST Council in 32</a:t>
            </a:r>
            <a:r>
              <a:rPr lang="en-US" sz="3200" b="1" u="sng" baseline="30000" dirty="0"/>
              <a:t>nd</a:t>
            </a:r>
            <a:r>
              <a:rPr lang="en-US" sz="3200" b="1" u="sng" dirty="0"/>
              <a:t> Meeting held </a:t>
            </a:r>
            <a:r>
              <a:rPr lang="en-US" sz="3200" b="1" u="sng" dirty="0" smtClean="0"/>
              <a:t>on 10</a:t>
            </a:r>
            <a:r>
              <a:rPr lang="en-US" sz="3200" b="1" u="sng" baseline="30000" dirty="0" smtClean="0"/>
              <a:t>th</a:t>
            </a:r>
            <a:r>
              <a:rPr lang="en-US" sz="3200" b="1" u="sng" dirty="0" smtClean="0"/>
              <a:t> </a:t>
            </a:r>
            <a:r>
              <a:rPr lang="en-US" sz="3200" b="1" u="sng" dirty="0"/>
              <a:t>January, 2019.</a:t>
            </a:r>
            <a:endParaRPr lang="en-US" sz="3200" b="1" dirty="0">
              <a:solidFill>
                <a:schemeClr val="bg1"/>
              </a:solidFill>
            </a:endParaRPr>
          </a:p>
        </p:txBody>
      </p:sp>
      <p:sp>
        <p:nvSpPr>
          <p:cNvPr id="5" name="Rectangle 4"/>
          <p:cNvSpPr/>
          <p:nvPr/>
        </p:nvSpPr>
        <p:spPr>
          <a:xfrm>
            <a:off x="152400" y="1295400"/>
            <a:ext cx="8839200" cy="54102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Clr>
                <a:schemeClr val="bg2">
                  <a:lumMod val="25000"/>
                </a:schemeClr>
              </a:buClr>
              <a:defRPr/>
            </a:pPr>
            <a:endParaRPr lang="en-IN" sz="3200" b="1" dirty="0" smtClean="0">
              <a:solidFill>
                <a:srgbClr val="C00000"/>
              </a:solidFill>
            </a:endParaRPr>
          </a:p>
          <a:p>
            <a:pPr>
              <a:buClr>
                <a:schemeClr val="bg2">
                  <a:lumMod val="25000"/>
                </a:schemeClr>
              </a:buClr>
              <a:defRPr/>
            </a:pPr>
            <a:r>
              <a:rPr lang="en-IN" sz="3200" b="1" dirty="0">
                <a:solidFill>
                  <a:srgbClr val="C00000"/>
                </a:solidFill>
              </a:rPr>
              <a:t>Matters referred to Group of Ministers</a:t>
            </a:r>
            <a:r>
              <a:rPr lang="en-IN" sz="3200" b="1" dirty="0" smtClean="0">
                <a:solidFill>
                  <a:srgbClr val="C00000"/>
                </a:solidFill>
              </a:rPr>
              <a:t>:</a:t>
            </a:r>
          </a:p>
          <a:p>
            <a:pPr>
              <a:buClr>
                <a:schemeClr val="bg2">
                  <a:lumMod val="25000"/>
                </a:schemeClr>
              </a:buClr>
              <a:defRPr/>
            </a:pPr>
            <a:endParaRPr lang="en-IN" sz="1200" b="1" dirty="0">
              <a:solidFill>
                <a:srgbClr val="C00000"/>
              </a:solidFill>
            </a:endParaRPr>
          </a:p>
          <a:p>
            <a:pPr marL="457200" indent="-457200" algn="just">
              <a:buClr>
                <a:schemeClr val="bg2">
                  <a:lumMod val="50000"/>
                </a:schemeClr>
              </a:buClr>
              <a:buSzPct val="150000"/>
              <a:buFont typeface="Wingdings" pitchFamily="2" charset="2"/>
              <a:buChar char="§"/>
              <a:defRPr/>
            </a:pPr>
            <a:r>
              <a:rPr lang="en-IN" sz="3200" dirty="0" smtClean="0">
                <a:solidFill>
                  <a:srgbClr val="002060"/>
                </a:solidFill>
              </a:rPr>
              <a:t>A </a:t>
            </a:r>
            <a:r>
              <a:rPr lang="en-IN" sz="3200" dirty="0">
                <a:solidFill>
                  <a:srgbClr val="002060"/>
                </a:solidFill>
              </a:rPr>
              <a:t>seven Member Group of Ministers shall be constituted to examine the proposal of giving a Composition Scheme to Boost the </a:t>
            </a:r>
            <a:r>
              <a:rPr lang="en-IN" sz="3200" b="1" dirty="0">
                <a:solidFill>
                  <a:srgbClr val="002060"/>
                </a:solidFill>
              </a:rPr>
              <a:t>Residential Segment of the Real Estate Sector.</a:t>
            </a:r>
          </a:p>
          <a:p>
            <a:pPr algn="just">
              <a:buClr>
                <a:schemeClr val="bg2">
                  <a:lumMod val="50000"/>
                </a:schemeClr>
              </a:buClr>
              <a:buSzPct val="150000"/>
              <a:defRPr/>
            </a:pPr>
            <a:endParaRPr lang="en-IN" sz="3200" dirty="0" smtClean="0">
              <a:solidFill>
                <a:srgbClr val="0070C0"/>
              </a:solidFill>
            </a:endParaRPr>
          </a:p>
          <a:p>
            <a:pPr marL="457200" indent="-457200" algn="just">
              <a:buClr>
                <a:schemeClr val="bg2">
                  <a:lumMod val="50000"/>
                </a:schemeClr>
              </a:buClr>
              <a:buSzPct val="150000"/>
              <a:buFont typeface="Wingdings" pitchFamily="2" charset="2"/>
              <a:buChar char="§"/>
              <a:defRPr/>
            </a:pPr>
            <a:r>
              <a:rPr lang="en-IN" sz="3200" dirty="0" smtClean="0">
                <a:solidFill>
                  <a:srgbClr val="0070C0"/>
                </a:solidFill>
              </a:rPr>
              <a:t>A </a:t>
            </a:r>
            <a:r>
              <a:rPr lang="en-IN" sz="3200" dirty="0">
                <a:solidFill>
                  <a:srgbClr val="0070C0"/>
                </a:solidFill>
              </a:rPr>
              <a:t>Group of Ministers shall be constituted to examine the </a:t>
            </a:r>
            <a:r>
              <a:rPr lang="en-IN" sz="3200" b="1" dirty="0">
                <a:solidFill>
                  <a:srgbClr val="0070C0"/>
                </a:solidFill>
              </a:rPr>
              <a:t>GST Rate Structure on Lotteries</a:t>
            </a:r>
            <a:r>
              <a:rPr lang="en-IN" sz="3200" dirty="0">
                <a:solidFill>
                  <a:srgbClr val="0070C0"/>
                </a:solidFill>
              </a:rPr>
              <a:t>.</a:t>
            </a:r>
            <a:r>
              <a:rPr lang="en-IN" sz="3200" dirty="0"/>
              <a:t/>
            </a:r>
            <a:br>
              <a:rPr lang="en-IN" sz="3200" dirty="0"/>
            </a:br>
            <a:endParaRPr lang="en-IN" sz="3200" dirty="0">
              <a:solidFill>
                <a:schemeClr val="accent6">
                  <a:lumMod val="50000"/>
                </a:schemeClr>
              </a:solidFill>
            </a:endParaRPr>
          </a:p>
        </p:txBody>
      </p:sp>
    </p:spTree>
    <p:extLst>
      <p:ext uri="{BB962C8B-B14F-4D97-AF65-F5344CB8AC3E}">
        <p14:creationId xmlns:p14="http://schemas.microsoft.com/office/powerpoint/2010/main" xmlns="" val="1595775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11430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a:t>Press note – Decisions taken by GST Council in 32</a:t>
            </a:r>
            <a:r>
              <a:rPr lang="en-US" sz="3200" b="1" u="sng" baseline="30000" dirty="0"/>
              <a:t>nd</a:t>
            </a:r>
            <a:r>
              <a:rPr lang="en-US" sz="3200" b="1" u="sng" dirty="0"/>
              <a:t> Meeting held </a:t>
            </a:r>
            <a:r>
              <a:rPr lang="en-US" sz="3200" b="1" u="sng" dirty="0" smtClean="0"/>
              <a:t>on 10</a:t>
            </a:r>
            <a:r>
              <a:rPr lang="en-US" sz="3200" b="1" u="sng" baseline="30000" dirty="0" smtClean="0"/>
              <a:t>th</a:t>
            </a:r>
            <a:r>
              <a:rPr lang="en-US" sz="3200" b="1" u="sng" dirty="0" smtClean="0"/>
              <a:t> </a:t>
            </a:r>
            <a:r>
              <a:rPr lang="en-US" sz="3200" b="1" u="sng" dirty="0"/>
              <a:t>January, 2019.</a:t>
            </a:r>
            <a:endParaRPr lang="en-US" sz="3200" b="1" dirty="0">
              <a:solidFill>
                <a:schemeClr val="bg1"/>
              </a:solidFill>
            </a:endParaRPr>
          </a:p>
        </p:txBody>
      </p:sp>
      <p:sp>
        <p:nvSpPr>
          <p:cNvPr id="5" name="Rectangle 4"/>
          <p:cNvSpPr/>
          <p:nvPr/>
        </p:nvSpPr>
        <p:spPr>
          <a:xfrm>
            <a:off x="152400" y="1295400"/>
            <a:ext cx="8839200" cy="54102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buClr>
                <a:schemeClr val="bg2">
                  <a:lumMod val="25000"/>
                </a:schemeClr>
              </a:buClr>
              <a:defRPr/>
            </a:pPr>
            <a:endParaRPr lang="en-IN" sz="3200" b="1" dirty="0" smtClean="0">
              <a:solidFill>
                <a:srgbClr val="C00000"/>
              </a:solidFill>
            </a:endParaRPr>
          </a:p>
          <a:p>
            <a:pPr>
              <a:buClr>
                <a:schemeClr val="bg2">
                  <a:lumMod val="25000"/>
                </a:schemeClr>
              </a:buClr>
              <a:defRPr/>
            </a:pPr>
            <a:r>
              <a:rPr lang="en-IN" sz="3200" b="1" dirty="0" smtClean="0">
                <a:solidFill>
                  <a:srgbClr val="C00000"/>
                </a:solidFill>
              </a:rPr>
              <a:t>Revenue </a:t>
            </a:r>
            <a:r>
              <a:rPr lang="en-IN" sz="3200" b="1" dirty="0">
                <a:solidFill>
                  <a:srgbClr val="C00000"/>
                </a:solidFill>
              </a:rPr>
              <a:t>Mobilization for Natural Calamities</a:t>
            </a:r>
            <a:r>
              <a:rPr lang="en-IN" sz="3200" b="1" dirty="0" smtClean="0">
                <a:solidFill>
                  <a:srgbClr val="C00000"/>
                </a:solidFill>
              </a:rPr>
              <a:t>:</a:t>
            </a:r>
          </a:p>
          <a:p>
            <a:pPr>
              <a:buClr>
                <a:schemeClr val="bg2">
                  <a:lumMod val="25000"/>
                </a:schemeClr>
              </a:buClr>
              <a:defRPr/>
            </a:pPr>
            <a:endParaRPr lang="en-IN" sz="1200" b="1" dirty="0">
              <a:solidFill>
                <a:srgbClr val="C00000"/>
              </a:solidFill>
            </a:endParaRPr>
          </a:p>
          <a:p>
            <a:pPr marL="457200" indent="-457200" algn="just">
              <a:buClr>
                <a:schemeClr val="bg2">
                  <a:lumMod val="50000"/>
                </a:schemeClr>
              </a:buClr>
              <a:buSzPct val="150000"/>
              <a:buFont typeface="Wingdings" pitchFamily="2" charset="2"/>
              <a:buChar char="§"/>
              <a:defRPr/>
            </a:pPr>
            <a:r>
              <a:rPr lang="en-IN" sz="3200" dirty="0">
                <a:solidFill>
                  <a:srgbClr val="0070C0"/>
                </a:solidFill>
              </a:rPr>
              <a:t>GST Council </a:t>
            </a:r>
            <a:r>
              <a:rPr lang="en-IN" sz="3200" b="1" dirty="0">
                <a:solidFill>
                  <a:srgbClr val="0070C0"/>
                </a:solidFill>
              </a:rPr>
              <a:t>approved Levy of Cess</a:t>
            </a:r>
            <a:r>
              <a:rPr lang="en-IN" sz="3200" dirty="0">
                <a:solidFill>
                  <a:srgbClr val="0070C0"/>
                </a:solidFill>
              </a:rPr>
              <a:t> on </a:t>
            </a:r>
            <a:r>
              <a:rPr lang="en-IN" sz="3200" b="1" dirty="0">
                <a:solidFill>
                  <a:srgbClr val="0070C0"/>
                </a:solidFill>
              </a:rPr>
              <a:t>Intra-State Supply</a:t>
            </a:r>
            <a:r>
              <a:rPr lang="en-IN" sz="3200" dirty="0">
                <a:solidFill>
                  <a:srgbClr val="0070C0"/>
                </a:solidFill>
              </a:rPr>
              <a:t> of Goods and Services within the </a:t>
            </a:r>
            <a:r>
              <a:rPr lang="en-IN" sz="3200" b="1" dirty="0">
                <a:solidFill>
                  <a:srgbClr val="0070C0"/>
                </a:solidFill>
              </a:rPr>
              <a:t>State of Kerala </a:t>
            </a:r>
            <a:r>
              <a:rPr lang="en-IN" sz="3200" dirty="0">
                <a:solidFill>
                  <a:srgbClr val="0070C0"/>
                </a:solidFill>
              </a:rPr>
              <a:t>at a rate not exceeding </a:t>
            </a:r>
            <a:r>
              <a:rPr lang="en-IN" sz="3200" b="1" dirty="0">
                <a:solidFill>
                  <a:srgbClr val="0070C0"/>
                </a:solidFill>
              </a:rPr>
              <a:t>1% </a:t>
            </a:r>
            <a:r>
              <a:rPr lang="en-IN" sz="3200" dirty="0">
                <a:solidFill>
                  <a:srgbClr val="0070C0"/>
                </a:solidFill>
              </a:rPr>
              <a:t>for a period </a:t>
            </a:r>
            <a:r>
              <a:rPr lang="en-IN" sz="3200" b="1" dirty="0">
                <a:solidFill>
                  <a:srgbClr val="0070C0"/>
                </a:solidFill>
              </a:rPr>
              <a:t>not exceeding 2 years</a:t>
            </a:r>
            <a:r>
              <a:rPr lang="en-IN" sz="3200" b="1" dirty="0" smtClean="0">
                <a:solidFill>
                  <a:srgbClr val="0070C0"/>
                </a:solidFill>
              </a:rPr>
              <a:t>.</a:t>
            </a:r>
            <a:endParaRPr lang="en-IN" sz="3200" b="1" dirty="0">
              <a:solidFill>
                <a:srgbClr val="0070C0"/>
              </a:solidFill>
            </a:endParaRPr>
          </a:p>
          <a:p>
            <a:pPr algn="just">
              <a:buClr>
                <a:schemeClr val="bg2">
                  <a:lumMod val="50000"/>
                </a:schemeClr>
              </a:buClr>
              <a:buSzPct val="150000"/>
              <a:defRPr/>
            </a:pPr>
            <a:endParaRPr lang="en-IN" sz="3200" dirty="0" smtClean="0">
              <a:solidFill>
                <a:srgbClr val="0070C0"/>
              </a:solidFill>
            </a:endParaRPr>
          </a:p>
        </p:txBody>
      </p:sp>
    </p:spTree>
    <p:extLst>
      <p:ext uri="{BB962C8B-B14F-4D97-AF65-F5344CB8AC3E}">
        <p14:creationId xmlns:p14="http://schemas.microsoft.com/office/powerpoint/2010/main" xmlns="" val="2203230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endParaRPr lang="en-US" dirty="0"/>
          </a:p>
        </p:txBody>
      </p:sp>
      <p:sp>
        <p:nvSpPr>
          <p:cNvPr id="4" name="Rectangle 3"/>
          <p:cNvSpPr/>
          <p:nvPr/>
        </p:nvSpPr>
        <p:spPr>
          <a:xfrm>
            <a:off x="152400" y="152400"/>
            <a:ext cx="8839200" cy="1143000"/>
          </a:xfrm>
          <a:prstGeom prst="rect">
            <a:avLst/>
          </a:prstGeom>
          <a:blipFill>
            <a:blip r:embed="rId2"/>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b="1" dirty="0">
              <a:solidFill>
                <a:schemeClr val="bg1"/>
              </a:solidFill>
            </a:endParaRPr>
          </a:p>
        </p:txBody>
      </p:sp>
      <p:sp>
        <p:nvSpPr>
          <p:cNvPr id="5" name="Rectangle 4"/>
          <p:cNvSpPr/>
          <p:nvPr/>
        </p:nvSpPr>
        <p:spPr>
          <a:xfrm>
            <a:off x="152400" y="152400"/>
            <a:ext cx="8839200" cy="6553200"/>
          </a:xfrm>
          <a:prstGeom prst="rect">
            <a:avLst/>
          </a:prstGeom>
          <a:blipFill>
            <a:blip r:embed="rId3"/>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buClr>
                <a:schemeClr val="bg2">
                  <a:lumMod val="25000"/>
                </a:schemeClr>
              </a:buClr>
              <a:defRPr/>
            </a:pPr>
            <a:endParaRPr lang="en-IN" sz="6000" b="1" dirty="0" smtClean="0">
              <a:solidFill>
                <a:srgbClr val="C00000"/>
              </a:solidFill>
            </a:endParaRPr>
          </a:p>
          <a:p>
            <a:pPr algn="ctr">
              <a:buClr>
                <a:schemeClr val="bg2">
                  <a:lumMod val="25000"/>
                </a:schemeClr>
              </a:buClr>
              <a:defRPr/>
            </a:pPr>
            <a:endParaRPr lang="en-IN" sz="6000" b="1" dirty="0">
              <a:solidFill>
                <a:srgbClr val="C00000"/>
              </a:solidFill>
            </a:endParaRPr>
          </a:p>
          <a:p>
            <a:pPr algn="ctr">
              <a:buClr>
                <a:schemeClr val="bg2">
                  <a:lumMod val="25000"/>
                </a:schemeClr>
              </a:buClr>
              <a:defRPr/>
            </a:pPr>
            <a:endParaRPr lang="en-IN" sz="6000" b="1" dirty="0" smtClean="0">
              <a:solidFill>
                <a:srgbClr val="C00000"/>
              </a:solidFill>
            </a:endParaRPr>
          </a:p>
          <a:p>
            <a:pPr algn="ctr">
              <a:buClr>
                <a:schemeClr val="bg2">
                  <a:lumMod val="25000"/>
                </a:schemeClr>
              </a:buClr>
              <a:defRPr/>
            </a:pPr>
            <a:r>
              <a:rPr lang="en-IN" sz="6000" b="1" dirty="0" smtClean="0">
                <a:solidFill>
                  <a:srgbClr val="C00000"/>
                </a:solidFill>
              </a:rPr>
              <a:t>CIRCULARS</a:t>
            </a:r>
            <a:endParaRPr lang="en-IN" sz="6000" dirty="0" smtClean="0">
              <a:solidFill>
                <a:srgbClr val="0070C0"/>
              </a:solidFill>
            </a:endParaRPr>
          </a:p>
        </p:txBody>
      </p:sp>
    </p:spTree>
    <p:extLst>
      <p:ext uri="{BB962C8B-B14F-4D97-AF65-F5344CB8AC3E}">
        <p14:creationId xmlns:p14="http://schemas.microsoft.com/office/powerpoint/2010/main" xmlns="" val="330075393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2655</TotalTime>
  <Words>3326</Words>
  <Application>Microsoft Office PowerPoint</Application>
  <PresentationFormat>On-screen Show (4:3)</PresentationFormat>
  <Paragraphs>254</Paragraphs>
  <Slides>44</Slides>
  <Notes>24</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Office Theme</vt:lpstr>
      <vt:lpstr>()</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JOB WORK</dc:title>
  <dc:creator>acer</dc:creator>
  <cp:lastModifiedBy>mm</cp:lastModifiedBy>
  <cp:revision>192</cp:revision>
  <dcterms:created xsi:type="dcterms:W3CDTF">2006-08-16T00:00:00Z</dcterms:created>
  <dcterms:modified xsi:type="dcterms:W3CDTF">2019-01-23T05:22:28Z</dcterms:modified>
</cp:coreProperties>
</file>