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57" r:id="rId3"/>
    <p:sldId id="357" r:id="rId4"/>
    <p:sldId id="358" r:id="rId5"/>
    <p:sldId id="359" r:id="rId6"/>
    <p:sldId id="360" r:id="rId7"/>
    <p:sldId id="361" r:id="rId8"/>
    <p:sldId id="362" r:id="rId9"/>
    <p:sldId id="363" r:id="rId10"/>
    <p:sldId id="364" r:id="rId11"/>
    <p:sldId id="30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4.jpe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2590799"/>
          </a:xfrm>
        </p:spPr>
        <p:txBody>
          <a:bodyPr>
            <a:normAutofit/>
          </a:bodyPr>
          <a:lstStyle/>
          <a:p>
            <a:r>
              <a:rPr lang="en-US" dirty="0" smtClean="0"/>
              <a:t>()</a:t>
            </a:r>
            <a:endParaRPr lang="en-US" dirty="0"/>
          </a:p>
        </p:txBody>
      </p:sp>
      <p:sp>
        <p:nvSpPr>
          <p:cNvPr id="3" name="Subtitle 2"/>
          <p:cNvSpPr>
            <a:spLocks noGrp="1"/>
          </p:cNvSpPr>
          <p:nvPr>
            <p:ph type="subTitle" idx="1"/>
          </p:nvPr>
        </p:nvSpPr>
        <p:spPr>
          <a:xfrm>
            <a:off x="1371600" y="5029200"/>
            <a:ext cx="6400800" cy="914400"/>
          </a:xfrm>
        </p:spPr>
        <p:txBody>
          <a:bodyPr/>
          <a:lstStyle/>
          <a:p>
            <a:pPr algn="r"/>
            <a:endParaRPr lang="en-US" dirty="0"/>
          </a:p>
        </p:txBody>
      </p:sp>
      <p:sp>
        <p:nvSpPr>
          <p:cNvPr id="4" name="Rectangle 3"/>
          <p:cNvSpPr/>
          <p:nvPr/>
        </p:nvSpPr>
        <p:spPr>
          <a:xfrm>
            <a:off x="228600" y="304800"/>
            <a:ext cx="8610600" cy="6248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28600" y="1524000"/>
            <a:ext cx="8610600" cy="32766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t>APPEALS UNDER GST</a:t>
            </a:r>
            <a:endParaRPr lang="en-US" sz="6000" b="1" dirty="0"/>
          </a:p>
        </p:txBody>
      </p:sp>
      <p:sp>
        <p:nvSpPr>
          <p:cNvPr id="6" name="TextBox 5"/>
          <p:cNvSpPr txBox="1"/>
          <p:nvPr/>
        </p:nvSpPr>
        <p:spPr>
          <a:xfrm>
            <a:off x="5943600" y="5105400"/>
            <a:ext cx="2743200" cy="646331"/>
          </a:xfrm>
          <a:prstGeom prst="rect">
            <a:avLst/>
          </a:prstGeom>
          <a:noFill/>
        </p:spPr>
        <p:txBody>
          <a:bodyPr wrap="square" rtlCol="0">
            <a:spAutoFit/>
          </a:bodyPr>
          <a:lstStyle/>
          <a:p>
            <a:r>
              <a:rPr lang="en-US" sz="3600" dirty="0" err="1" smtClean="0">
                <a:solidFill>
                  <a:srgbClr val="0070C0"/>
                </a:solidFill>
              </a:rPr>
              <a:t>CA.Cyrjoe</a:t>
            </a:r>
            <a:r>
              <a:rPr lang="en-US" sz="3600" dirty="0" smtClean="0">
                <a:solidFill>
                  <a:srgbClr val="0070C0"/>
                </a:solidFill>
              </a:rPr>
              <a:t> V J</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STEPS OF APPEALS UNDER GST</a:t>
            </a:r>
            <a:endParaRPr lang="en-US" sz="4000" b="1" dirty="0">
              <a:solidFill>
                <a:schemeClr val="bg1"/>
              </a:solidFill>
            </a:endParaRPr>
          </a:p>
        </p:txBody>
      </p:sp>
      <p:sp>
        <p:nvSpPr>
          <p:cNvPr id="5" name="Rectangle 4"/>
          <p:cNvSpPr/>
          <p:nvPr/>
        </p:nvSpPr>
        <p:spPr>
          <a:xfrm>
            <a:off x="152400" y="1066800"/>
            <a:ext cx="8839200" cy="5638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sz="3000" b="1" dirty="0">
              <a:solidFill>
                <a:schemeClr val="accent6">
                  <a:lumMod val="50000"/>
                </a:schemeClr>
              </a:solidFill>
            </a:endParaRPr>
          </a:p>
        </p:txBody>
      </p:sp>
      <p:sp>
        <p:nvSpPr>
          <p:cNvPr id="11" name="Rectangle 10"/>
          <p:cNvSpPr/>
          <p:nvPr/>
        </p:nvSpPr>
        <p:spPr>
          <a:xfrm>
            <a:off x="533400" y="1575375"/>
            <a:ext cx="1371600" cy="939225"/>
          </a:xfrm>
          <a:prstGeom prst="rect">
            <a:avLst/>
          </a:prstGeom>
          <a:solidFill>
            <a:schemeClr val="accent6">
              <a:lumMod val="50000"/>
            </a:schemeClr>
          </a:solidFill>
          <a:ln>
            <a:solidFill>
              <a:srgbClr val="FFFF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dirty="0" smtClean="0"/>
              <a:t>Appeal Level</a:t>
            </a:r>
            <a:endParaRPr lang="en-IN" sz="3200" dirty="0"/>
          </a:p>
        </p:txBody>
      </p:sp>
      <p:sp>
        <p:nvSpPr>
          <p:cNvPr id="12" name="Rectangle 11"/>
          <p:cNvSpPr/>
          <p:nvPr/>
        </p:nvSpPr>
        <p:spPr>
          <a:xfrm>
            <a:off x="1905000" y="1575375"/>
            <a:ext cx="2590800" cy="939225"/>
          </a:xfrm>
          <a:prstGeom prst="rect">
            <a:avLst/>
          </a:prstGeom>
          <a:solidFill>
            <a:schemeClr val="accent6">
              <a:lumMod val="50000"/>
            </a:schemeClr>
          </a:solidFill>
          <a:ln>
            <a:solidFill>
              <a:srgbClr val="FFFF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dirty="0" smtClean="0"/>
              <a:t>Orders passed by</a:t>
            </a:r>
            <a:endParaRPr lang="en-IN" sz="3200" dirty="0"/>
          </a:p>
        </p:txBody>
      </p:sp>
      <p:sp>
        <p:nvSpPr>
          <p:cNvPr id="13" name="Rectangle 12"/>
          <p:cNvSpPr/>
          <p:nvPr/>
        </p:nvSpPr>
        <p:spPr>
          <a:xfrm>
            <a:off x="4495800" y="1575375"/>
            <a:ext cx="2438400" cy="939225"/>
          </a:xfrm>
          <a:prstGeom prst="rect">
            <a:avLst/>
          </a:prstGeom>
          <a:solidFill>
            <a:schemeClr val="accent6">
              <a:lumMod val="50000"/>
            </a:schemeClr>
          </a:solidFill>
          <a:ln>
            <a:solidFill>
              <a:srgbClr val="FFFF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dirty="0" smtClean="0"/>
              <a:t>Appeal to ------</a:t>
            </a:r>
            <a:endParaRPr lang="en-IN" sz="3200" dirty="0"/>
          </a:p>
        </p:txBody>
      </p:sp>
      <p:sp>
        <p:nvSpPr>
          <p:cNvPr id="14" name="Rectangle 13"/>
          <p:cNvSpPr/>
          <p:nvPr/>
        </p:nvSpPr>
        <p:spPr>
          <a:xfrm>
            <a:off x="6934200" y="1575375"/>
            <a:ext cx="1676400" cy="939225"/>
          </a:xfrm>
          <a:prstGeom prst="rect">
            <a:avLst/>
          </a:prstGeom>
          <a:solidFill>
            <a:schemeClr val="accent6">
              <a:lumMod val="50000"/>
            </a:schemeClr>
          </a:solidFill>
          <a:ln>
            <a:solidFill>
              <a:srgbClr val="FFFF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dirty="0" smtClean="0"/>
              <a:t>Sections of Act</a:t>
            </a:r>
            <a:endParaRPr lang="en-IN" sz="3200" dirty="0"/>
          </a:p>
        </p:txBody>
      </p:sp>
      <p:sp>
        <p:nvSpPr>
          <p:cNvPr id="15" name="Rectangle 14"/>
          <p:cNvSpPr/>
          <p:nvPr/>
        </p:nvSpPr>
        <p:spPr>
          <a:xfrm>
            <a:off x="533400" y="2508063"/>
            <a:ext cx="1371600" cy="939225"/>
          </a:xfrm>
          <a:prstGeom prst="rect">
            <a:avLst/>
          </a:prstGeom>
          <a:solidFill>
            <a:schemeClr val="accent6">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1st</a:t>
            </a:r>
            <a:endParaRPr lang="en-IN" sz="3000" dirty="0">
              <a:solidFill>
                <a:schemeClr val="accent6">
                  <a:lumMod val="50000"/>
                </a:schemeClr>
              </a:solidFill>
            </a:endParaRPr>
          </a:p>
        </p:txBody>
      </p:sp>
      <p:sp>
        <p:nvSpPr>
          <p:cNvPr id="16" name="Rectangle 15"/>
          <p:cNvSpPr/>
          <p:nvPr/>
        </p:nvSpPr>
        <p:spPr>
          <a:xfrm>
            <a:off x="1905000" y="2508063"/>
            <a:ext cx="2590800" cy="939225"/>
          </a:xfrm>
          <a:prstGeom prst="rect">
            <a:avLst/>
          </a:prstGeom>
          <a:solidFill>
            <a:schemeClr val="accent6">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Adjudicating Authority</a:t>
            </a:r>
            <a:r>
              <a:rPr lang="en-IN" sz="3200" dirty="0" smtClean="0">
                <a:solidFill>
                  <a:schemeClr val="accent6">
                    <a:lumMod val="50000"/>
                  </a:schemeClr>
                </a:solidFill>
              </a:rPr>
              <a:t>	</a:t>
            </a:r>
            <a:endParaRPr lang="en-IN" sz="3200" dirty="0">
              <a:solidFill>
                <a:schemeClr val="accent6">
                  <a:lumMod val="50000"/>
                </a:schemeClr>
              </a:solidFill>
            </a:endParaRPr>
          </a:p>
        </p:txBody>
      </p:sp>
      <p:sp>
        <p:nvSpPr>
          <p:cNvPr id="17" name="Rectangle 16"/>
          <p:cNvSpPr/>
          <p:nvPr/>
        </p:nvSpPr>
        <p:spPr>
          <a:xfrm>
            <a:off x="4495800" y="2508063"/>
            <a:ext cx="2438400" cy="939225"/>
          </a:xfrm>
          <a:prstGeom prst="rect">
            <a:avLst/>
          </a:prstGeom>
          <a:solidFill>
            <a:schemeClr val="accent6">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First Appellate Authority</a:t>
            </a:r>
            <a:endParaRPr lang="en-IN" sz="3000" dirty="0">
              <a:solidFill>
                <a:schemeClr val="accent6">
                  <a:lumMod val="50000"/>
                </a:schemeClr>
              </a:solidFill>
            </a:endParaRPr>
          </a:p>
        </p:txBody>
      </p:sp>
      <p:sp>
        <p:nvSpPr>
          <p:cNvPr id="18" name="Rectangle 17"/>
          <p:cNvSpPr/>
          <p:nvPr/>
        </p:nvSpPr>
        <p:spPr>
          <a:xfrm>
            <a:off x="6934200" y="2508063"/>
            <a:ext cx="1676400" cy="939225"/>
          </a:xfrm>
          <a:prstGeom prst="rect">
            <a:avLst/>
          </a:prstGeom>
          <a:solidFill>
            <a:schemeClr val="accent6">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107</a:t>
            </a:r>
            <a:endParaRPr lang="en-IN" sz="3000" dirty="0">
              <a:solidFill>
                <a:schemeClr val="accent6">
                  <a:lumMod val="50000"/>
                </a:schemeClr>
              </a:solidFill>
            </a:endParaRPr>
          </a:p>
        </p:txBody>
      </p:sp>
      <p:sp>
        <p:nvSpPr>
          <p:cNvPr id="19" name="Rectangle 18"/>
          <p:cNvSpPr/>
          <p:nvPr/>
        </p:nvSpPr>
        <p:spPr>
          <a:xfrm>
            <a:off x="533400" y="3443799"/>
            <a:ext cx="1371600" cy="939225"/>
          </a:xfrm>
          <a:prstGeom prst="rect">
            <a:avLst/>
          </a:prstGeom>
          <a:solidFill>
            <a:schemeClr val="accent4">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2nd</a:t>
            </a:r>
            <a:endParaRPr lang="en-IN" sz="3000" dirty="0">
              <a:solidFill>
                <a:schemeClr val="accent6">
                  <a:lumMod val="50000"/>
                </a:schemeClr>
              </a:solidFill>
            </a:endParaRPr>
          </a:p>
        </p:txBody>
      </p:sp>
      <p:sp>
        <p:nvSpPr>
          <p:cNvPr id="20" name="Rectangle 19"/>
          <p:cNvSpPr/>
          <p:nvPr/>
        </p:nvSpPr>
        <p:spPr>
          <a:xfrm>
            <a:off x="1905000" y="3443799"/>
            <a:ext cx="2590800" cy="939225"/>
          </a:xfrm>
          <a:prstGeom prst="rect">
            <a:avLst/>
          </a:prstGeom>
          <a:solidFill>
            <a:schemeClr val="accent4">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a:solidFill>
                  <a:schemeClr val="accent6">
                    <a:lumMod val="50000"/>
                  </a:schemeClr>
                </a:solidFill>
              </a:rPr>
              <a:t>First Appellate </a:t>
            </a:r>
            <a:r>
              <a:rPr lang="en-IN" sz="3000" dirty="0" smtClean="0">
                <a:solidFill>
                  <a:schemeClr val="accent6">
                    <a:lumMod val="50000"/>
                  </a:schemeClr>
                </a:solidFill>
              </a:rPr>
              <a:t>Authority</a:t>
            </a:r>
            <a:endParaRPr lang="en-IN" sz="3000" dirty="0">
              <a:solidFill>
                <a:schemeClr val="accent6">
                  <a:lumMod val="50000"/>
                </a:schemeClr>
              </a:solidFill>
            </a:endParaRPr>
          </a:p>
        </p:txBody>
      </p:sp>
      <p:sp>
        <p:nvSpPr>
          <p:cNvPr id="21" name="Rectangle 20"/>
          <p:cNvSpPr/>
          <p:nvPr/>
        </p:nvSpPr>
        <p:spPr>
          <a:xfrm>
            <a:off x="4495800" y="3443799"/>
            <a:ext cx="2438400" cy="939225"/>
          </a:xfrm>
          <a:prstGeom prst="rect">
            <a:avLst/>
          </a:prstGeom>
          <a:solidFill>
            <a:schemeClr val="accent4">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Appellate Tribunal</a:t>
            </a:r>
            <a:endParaRPr lang="en-IN" sz="3000" dirty="0">
              <a:solidFill>
                <a:schemeClr val="accent6">
                  <a:lumMod val="50000"/>
                </a:schemeClr>
              </a:solidFill>
            </a:endParaRPr>
          </a:p>
        </p:txBody>
      </p:sp>
      <p:sp>
        <p:nvSpPr>
          <p:cNvPr id="22" name="Rectangle 21"/>
          <p:cNvSpPr/>
          <p:nvPr/>
        </p:nvSpPr>
        <p:spPr>
          <a:xfrm>
            <a:off x="6934200" y="3443799"/>
            <a:ext cx="1676400" cy="939225"/>
          </a:xfrm>
          <a:prstGeom prst="rect">
            <a:avLst/>
          </a:prstGeom>
          <a:solidFill>
            <a:schemeClr val="accent4">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109,110</a:t>
            </a:r>
            <a:endParaRPr lang="en-IN" sz="3000" dirty="0">
              <a:solidFill>
                <a:schemeClr val="accent6">
                  <a:lumMod val="50000"/>
                </a:schemeClr>
              </a:solidFill>
            </a:endParaRPr>
          </a:p>
        </p:txBody>
      </p:sp>
      <p:sp>
        <p:nvSpPr>
          <p:cNvPr id="23" name="Rectangle 22"/>
          <p:cNvSpPr/>
          <p:nvPr/>
        </p:nvSpPr>
        <p:spPr>
          <a:xfrm>
            <a:off x="533400" y="4367343"/>
            <a:ext cx="1371600" cy="939225"/>
          </a:xfrm>
          <a:prstGeom prst="rect">
            <a:avLst/>
          </a:prstGeom>
          <a:solidFill>
            <a:schemeClr val="accent3">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3rd</a:t>
            </a:r>
            <a:endParaRPr lang="en-IN" sz="3000" dirty="0">
              <a:solidFill>
                <a:schemeClr val="accent6">
                  <a:lumMod val="50000"/>
                </a:schemeClr>
              </a:solidFill>
            </a:endParaRPr>
          </a:p>
        </p:txBody>
      </p:sp>
      <p:sp>
        <p:nvSpPr>
          <p:cNvPr id="24" name="Rectangle 23"/>
          <p:cNvSpPr/>
          <p:nvPr/>
        </p:nvSpPr>
        <p:spPr>
          <a:xfrm>
            <a:off x="1905000" y="4367343"/>
            <a:ext cx="2590800" cy="939225"/>
          </a:xfrm>
          <a:prstGeom prst="rect">
            <a:avLst/>
          </a:prstGeom>
          <a:solidFill>
            <a:schemeClr val="accent3">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a:solidFill>
                  <a:schemeClr val="accent6">
                    <a:lumMod val="50000"/>
                  </a:schemeClr>
                </a:solidFill>
              </a:rPr>
              <a:t>Appellate </a:t>
            </a:r>
            <a:r>
              <a:rPr lang="en-IN" sz="3000" dirty="0" smtClean="0">
                <a:solidFill>
                  <a:schemeClr val="accent6">
                    <a:lumMod val="50000"/>
                  </a:schemeClr>
                </a:solidFill>
              </a:rPr>
              <a:t>Tribunal</a:t>
            </a:r>
            <a:endParaRPr lang="en-IN" sz="3000" dirty="0">
              <a:solidFill>
                <a:schemeClr val="accent6">
                  <a:lumMod val="50000"/>
                </a:schemeClr>
              </a:solidFill>
            </a:endParaRPr>
          </a:p>
        </p:txBody>
      </p:sp>
      <p:sp>
        <p:nvSpPr>
          <p:cNvPr id="25" name="Rectangle 24"/>
          <p:cNvSpPr/>
          <p:nvPr/>
        </p:nvSpPr>
        <p:spPr>
          <a:xfrm>
            <a:off x="4495800" y="4367343"/>
            <a:ext cx="2438400" cy="939225"/>
          </a:xfrm>
          <a:prstGeom prst="rect">
            <a:avLst/>
          </a:prstGeom>
          <a:solidFill>
            <a:schemeClr val="accent3">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High Court</a:t>
            </a:r>
            <a:endParaRPr lang="en-IN" sz="3000" dirty="0">
              <a:solidFill>
                <a:schemeClr val="accent6">
                  <a:lumMod val="50000"/>
                </a:schemeClr>
              </a:solidFill>
            </a:endParaRPr>
          </a:p>
        </p:txBody>
      </p:sp>
      <p:sp>
        <p:nvSpPr>
          <p:cNvPr id="26" name="Rectangle 25"/>
          <p:cNvSpPr/>
          <p:nvPr/>
        </p:nvSpPr>
        <p:spPr>
          <a:xfrm>
            <a:off x="6934200" y="4367343"/>
            <a:ext cx="1676400" cy="939225"/>
          </a:xfrm>
          <a:prstGeom prst="rect">
            <a:avLst/>
          </a:prstGeom>
          <a:solidFill>
            <a:schemeClr val="accent3">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111-116</a:t>
            </a:r>
            <a:endParaRPr lang="en-IN" sz="3000" dirty="0">
              <a:solidFill>
                <a:schemeClr val="accent6">
                  <a:lumMod val="50000"/>
                </a:schemeClr>
              </a:solidFill>
            </a:endParaRPr>
          </a:p>
        </p:txBody>
      </p:sp>
      <p:sp>
        <p:nvSpPr>
          <p:cNvPr id="27" name="Rectangle 26"/>
          <p:cNvSpPr/>
          <p:nvPr/>
        </p:nvSpPr>
        <p:spPr>
          <a:xfrm>
            <a:off x="533400" y="5309175"/>
            <a:ext cx="1371600" cy="939225"/>
          </a:xfrm>
          <a:prstGeom prst="rect">
            <a:avLst/>
          </a:prstGeom>
          <a:solidFill>
            <a:schemeClr val="accent5">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4th</a:t>
            </a:r>
            <a:endParaRPr lang="en-IN" sz="3000" dirty="0">
              <a:solidFill>
                <a:schemeClr val="accent6">
                  <a:lumMod val="50000"/>
                </a:schemeClr>
              </a:solidFill>
            </a:endParaRPr>
          </a:p>
        </p:txBody>
      </p:sp>
      <p:sp>
        <p:nvSpPr>
          <p:cNvPr id="28" name="Rectangle 27"/>
          <p:cNvSpPr/>
          <p:nvPr/>
        </p:nvSpPr>
        <p:spPr>
          <a:xfrm>
            <a:off x="1905000" y="5309175"/>
            <a:ext cx="2590800" cy="939225"/>
          </a:xfrm>
          <a:prstGeom prst="rect">
            <a:avLst/>
          </a:prstGeom>
          <a:solidFill>
            <a:schemeClr val="accent5">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High Court</a:t>
            </a:r>
            <a:endParaRPr lang="en-IN" sz="3000" dirty="0">
              <a:solidFill>
                <a:schemeClr val="accent6">
                  <a:lumMod val="50000"/>
                </a:schemeClr>
              </a:solidFill>
            </a:endParaRPr>
          </a:p>
        </p:txBody>
      </p:sp>
      <p:sp>
        <p:nvSpPr>
          <p:cNvPr id="29" name="Rectangle 28"/>
          <p:cNvSpPr/>
          <p:nvPr/>
        </p:nvSpPr>
        <p:spPr>
          <a:xfrm>
            <a:off x="4495800" y="5309175"/>
            <a:ext cx="2438400" cy="939225"/>
          </a:xfrm>
          <a:prstGeom prst="rect">
            <a:avLst/>
          </a:prstGeom>
          <a:solidFill>
            <a:schemeClr val="accent5">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Supreme Court</a:t>
            </a:r>
            <a:endParaRPr lang="en-IN" sz="3000" dirty="0">
              <a:solidFill>
                <a:schemeClr val="accent6">
                  <a:lumMod val="50000"/>
                </a:schemeClr>
              </a:solidFill>
            </a:endParaRPr>
          </a:p>
        </p:txBody>
      </p:sp>
      <p:sp>
        <p:nvSpPr>
          <p:cNvPr id="30" name="Rectangle 29"/>
          <p:cNvSpPr/>
          <p:nvPr/>
        </p:nvSpPr>
        <p:spPr>
          <a:xfrm>
            <a:off x="6934200" y="5309175"/>
            <a:ext cx="1676400" cy="939225"/>
          </a:xfrm>
          <a:prstGeom prst="rect">
            <a:avLst/>
          </a:prstGeom>
          <a:solidFill>
            <a:schemeClr val="accent5">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dirty="0" smtClean="0">
                <a:solidFill>
                  <a:schemeClr val="accent6">
                    <a:lumMod val="50000"/>
                  </a:schemeClr>
                </a:solidFill>
              </a:rPr>
              <a:t>117-118</a:t>
            </a:r>
            <a:endParaRPr lang="en-IN" sz="3000" dirty="0">
              <a:solidFill>
                <a:schemeClr val="accent6">
                  <a:lumMod val="50000"/>
                </a:schemeClr>
              </a:solidFill>
            </a:endParaRPr>
          </a:p>
        </p:txBody>
      </p:sp>
    </p:spTree>
    <p:extLst>
      <p:ext uri="{BB962C8B-B14F-4D97-AF65-F5344CB8AC3E}">
        <p14:creationId xmlns:p14="http://schemas.microsoft.com/office/powerpoint/2010/main" xmlns="" val="2687306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457200" y="304800"/>
            <a:ext cx="8229600" cy="1219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 </a:t>
            </a:r>
            <a:endParaRPr lang="en-US" sz="4000" b="1" dirty="0">
              <a:solidFill>
                <a:schemeClr val="bg1"/>
              </a:solidFill>
            </a:endParaRPr>
          </a:p>
        </p:txBody>
      </p:sp>
      <p:sp>
        <p:nvSpPr>
          <p:cNvPr id="5" name="Rectangle 4"/>
          <p:cNvSpPr/>
          <p:nvPr/>
        </p:nvSpPr>
        <p:spPr>
          <a:xfrm>
            <a:off x="457200" y="304800"/>
            <a:ext cx="8305800" cy="6172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sz="2800" b="1" dirty="0" smtClean="0">
              <a:solidFill>
                <a:schemeClr val="accent1">
                  <a:lumMod val="75000"/>
                </a:schemeClr>
              </a:solidFill>
            </a:endParaRPr>
          </a:p>
        </p:txBody>
      </p:sp>
      <p:pic>
        <p:nvPicPr>
          <p:cNvPr id="1030" name="Picture 6" descr="Image result for flower image"/>
          <p:cNvPicPr>
            <a:picLocks noChangeAspect="1" noChangeArrowheads="1"/>
          </p:cNvPicPr>
          <p:nvPr/>
        </p:nvPicPr>
        <p:blipFill>
          <a:blip r:embed="rId5"/>
          <a:srcRect/>
          <a:stretch>
            <a:fillRect/>
          </a:stretch>
        </p:blipFill>
        <p:spPr bwMode="auto">
          <a:xfrm>
            <a:off x="2286000" y="1066800"/>
            <a:ext cx="4521068" cy="3343166"/>
          </a:xfrm>
          <a:prstGeom prst="rect">
            <a:avLst/>
          </a:prstGeom>
          <a:noFill/>
        </p:spPr>
      </p:pic>
      <p:sp>
        <p:nvSpPr>
          <p:cNvPr id="10" name="TextBox 9"/>
          <p:cNvSpPr txBox="1"/>
          <p:nvPr/>
        </p:nvSpPr>
        <p:spPr>
          <a:xfrm>
            <a:off x="2514600" y="5105400"/>
            <a:ext cx="4114800" cy="1107996"/>
          </a:xfrm>
          <a:prstGeom prst="rect">
            <a:avLst/>
          </a:prstGeom>
          <a:noFill/>
        </p:spPr>
        <p:txBody>
          <a:bodyPr wrap="square" rtlCol="0">
            <a:spAutoFit/>
          </a:bodyPr>
          <a:lstStyle/>
          <a:p>
            <a:r>
              <a:rPr lang="en-US" sz="6600" dirty="0" smtClean="0">
                <a:solidFill>
                  <a:srgbClr val="7030A0"/>
                </a:solidFill>
                <a:latin typeface="Brush Script MT" pitchFamily="66" charset="0"/>
              </a:rPr>
              <a:t>Thank You</a:t>
            </a:r>
            <a:endParaRPr lang="en-US" sz="6600" dirty="0">
              <a:solidFill>
                <a:srgbClr val="7030A0"/>
              </a:solidFill>
              <a:latin typeface="Brush Script MT" pitchFamily="66"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APPELLATE AUTHORITY</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514350" indent="-514350" algn="just">
              <a:buFont typeface="Wingdings" pitchFamily="2" charset="2"/>
              <a:buChar char="§"/>
            </a:pPr>
            <a:r>
              <a:rPr lang="en-US" sz="3000" b="1" dirty="0" smtClean="0">
                <a:solidFill>
                  <a:schemeClr val="accent6">
                    <a:lumMod val="50000"/>
                  </a:schemeClr>
                </a:solidFill>
              </a:rPr>
              <a:t>Appeals is </a:t>
            </a:r>
            <a:r>
              <a:rPr lang="en-US" sz="3000" b="1" dirty="0">
                <a:solidFill>
                  <a:schemeClr val="accent6">
                    <a:lumMod val="50000"/>
                  </a:schemeClr>
                </a:solidFill>
              </a:rPr>
              <a:t>to be filed </a:t>
            </a:r>
            <a:r>
              <a:rPr lang="en-US" sz="3000" b="1" dirty="0" smtClean="0">
                <a:solidFill>
                  <a:schemeClr val="accent6">
                    <a:lumMod val="50000"/>
                  </a:schemeClr>
                </a:solidFill>
              </a:rPr>
              <a:t>within </a:t>
            </a:r>
            <a:r>
              <a:rPr lang="en-US" sz="3000" b="1" dirty="0">
                <a:solidFill>
                  <a:schemeClr val="accent6">
                    <a:lumMod val="50000"/>
                  </a:schemeClr>
                </a:solidFill>
              </a:rPr>
              <a:t>a period of 3 months from </a:t>
            </a:r>
            <a:r>
              <a:rPr lang="en-US" sz="3000" b="1" dirty="0" smtClean="0">
                <a:solidFill>
                  <a:schemeClr val="accent6">
                    <a:lumMod val="50000"/>
                  </a:schemeClr>
                </a:solidFill>
              </a:rPr>
              <a:t>the </a:t>
            </a:r>
            <a:r>
              <a:rPr lang="en-US" sz="3000" b="1" dirty="0">
                <a:solidFill>
                  <a:schemeClr val="accent6">
                    <a:lumMod val="50000"/>
                  </a:schemeClr>
                </a:solidFill>
              </a:rPr>
              <a:t>date of communication of order by the </a:t>
            </a:r>
            <a:r>
              <a:rPr lang="en-US" sz="3000" b="1" dirty="0" smtClean="0">
                <a:solidFill>
                  <a:schemeClr val="accent6">
                    <a:lumMod val="50000"/>
                  </a:schemeClr>
                </a:solidFill>
              </a:rPr>
              <a:t>GST Officer</a:t>
            </a:r>
          </a:p>
          <a:p>
            <a:pPr algn="just"/>
            <a:endParaRPr lang="en-US" sz="1200" b="1" dirty="0" smtClean="0">
              <a:solidFill>
                <a:schemeClr val="accent6">
                  <a:lumMod val="50000"/>
                </a:schemeClr>
              </a:solidFill>
            </a:endParaRPr>
          </a:p>
          <a:p>
            <a:pPr marL="457200" indent="-457200" algn="just">
              <a:buFont typeface="Wingdings" pitchFamily="2" charset="2"/>
              <a:buChar char="§"/>
            </a:pPr>
            <a:r>
              <a:rPr lang="en-US" sz="3000" b="1" dirty="0" smtClean="0">
                <a:solidFill>
                  <a:schemeClr val="accent6">
                    <a:lumMod val="50000"/>
                  </a:schemeClr>
                </a:solidFill>
              </a:rPr>
              <a:t>In the appeal, the grounds of appeal and form of verification must be duly signed by the </a:t>
            </a:r>
            <a:r>
              <a:rPr lang="en-US" sz="3000" b="1" dirty="0">
                <a:solidFill>
                  <a:schemeClr val="accent6">
                    <a:lumMod val="50000"/>
                  </a:schemeClr>
                </a:solidFill>
              </a:rPr>
              <a:t>taxpayer [FORM GST </a:t>
            </a:r>
            <a:r>
              <a:rPr lang="en-US" sz="3000" b="1" dirty="0" smtClean="0">
                <a:solidFill>
                  <a:schemeClr val="accent6">
                    <a:lumMod val="50000"/>
                  </a:schemeClr>
                </a:solidFill>
              </a:rPr>
              <a:t>APL-01 ]</a:t>
            </a:r>
          </a:p>
          <a:p>
            <a:pPr algn="just"/>
            <a:endParaRPr lang="en-US" sz="1200" b="1" dirty="0" smtClean="0">
              <a:solidFill>
                <a:schemeClr val="accent6">
                  <a:lumMod val="50000"/>
                </a:schemeClr>
              </a:solidFill>
            </a:endParaRPr>
          </a:p>
          <a:p>
            <a:pPr marL="457200" indent="-457200" algn="just">
              <a:buFont typeface="Wingdings" pitchFamily="2" charset="2"/>
              <a:buChar char="§"/>
            </a:pPr>
            <a:r>
              <a:rPr lang="en-US" sz="3000" b="1" dirty="0">
                <a:solidFill>
                  <a:schemeClr val="accent6">
                    <a:lumMod val="50000"/>
                  </a:schemeClr>
                </a:solidFill>
              </a:rPr>
              <a:t>H</a:t>
            </a:r>
            <a:r>
              <a:rPr lang="en-US" sz="3000" b="1" dirty="0" smtClean="0">
                <a:solidFill>
                  <a:schemeClr val="accent6">
                    <a:lumMod val="50000"/>
                  </a:schemeClr>
                </a:solidFill>
              </a:rPr>
              <a:t>ard copy of the appeal in triplicate together with a certified copy of the decision is to be filed before the Appellate Authority within 7 days of filing the appeal electronically.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APPELLATE AUTHORITY</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a:solidFill>
                  <a:schemeClr val="accent6">
                    <a:lumMod val="50000"/>
                  </a:schemeClr>
                </a:solidFill>
              </a:rPr>
              <a:t>While filing an appeal, taxpayer would be required to pay the GST tax, interest, fine and penalty as accepted and deposit a minimum of 10% of the remaining amount in tax </a:t>
            </a:r>
            <a:r>
              <a:rPr lang="en-US" sz="3000" b="1" dirty="0" smtClean="0">
                <a:solidFill>
                  <a:schemeClr val="accent6">
                    <a:lumMod val="50000"/>
                  </a:schemeClr>
                </a:solidFill>
              </a:rPr>
              <a:t>dispute</a:t>
            </a:r>
          </a:p>
          <a:p>
            <a:pPr marL="457200" indent="-457200" algn="just">
              <a:buFont typeface="Wingdings" pitchFamily="2" charset="2"/>
              <a:buChar char="§"/>
            </a:pPr>
            <a:endParaRPr lang="en-US" sz="3000" b="1" dirty="0">
              <a:solidFill>
                <a:schemeClr val="accent6">
                  <a:lumMod val="50000"/>
                </a:schemeClr>
              </a:solidFill>
            </a:endParaRPr>
          </a:p>
          <a:p>
            <a:pPr marL="457200" indent="-457200" algn="just">
              <a:buFont typeface="Wingdings" pitchFamily="2" charset="2"/>
              <a:buChar char="§"/>
            </a:pPr>
            <a:r>
              <a:rPr lang="en-US" sz="3000" b="1" dirty="0">
                <a:solidFill>
                  <a:schemeClr val="accent6">
                    <a:lumMod val="50000"/>
                  </a:schemeClr>
                </a:solidFill>
              </a:rPr>
              <a:t>Once the appeal is filed, an acknowledgement indicating the appeal number will be issued in Form GST APL 02.</a:t>
            </a:r>
          </a:p>
        </p:txBody>
      </p:sp>
    </p:spTree>
    <p:extLst>
      <p:ext uri="{BB962C8B-B14F-4D97-AF65-F5344CB8AC3E}">
        <p14:creationId xmlns:p14="http://schemas.microsoft.com/office/powerpoint/2010/main" xmlns="" val="3864079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APPELLATE AUTHORITY</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smtClean="0">
                <a:solidFill>
                  <a:schemeClr val="accent6">
                    <a:lumMod val="50000"/>
                  </a:schemeClr>
                </a:solidFill>
              </a:rPr>
              <a:t>Once </a:t>
            </a:r>
            <a:r>
              <a:rPr lang="en-US" sz="3000" b="1" dirty="0">
                <a:solidFill>
                  <a:schemeClr val="accent6">
                    <a:lumMod val="50000"/>
                  </a:schemeClr>
                </a:solidFill>
              </a:rPr>
              <a:t>an appeal is filed, the GST Commissioner can file an application before the Appellate Authority within six months from the date of communication of decision or order in Form APL GST 03 electronically. </a:t>
            </a:r>
            <a:endParaRPr lang="en-US" sz="3000" b="1" dirty="0" smtClean="0">
              <a:solidFill>
                <a:schemeClr val="accent6">
                  <a:lumMod val="50000"/>
                </a:schemeClr>
              </a:solidFill>
            </a:endParaRPr>
          </a:p>
          <a:p>
            <a:pPr marL="457200" indent="-457200" algn="just">
              <a:buFont typeface="Wingdings" pitchFamily="2" charset="2"/>
              <a:buChar char="§"/>
            </a:pPr>
            <a:endParaRPr lang="en-US" sz="3000" b="1" dirty="0">
              <a:solidFill>
                <a:schemeClr val="accent6">
                  <a:lumMod val="50000"/>
                </a:schemeClr>
              </a:solidFill>
            </a:endParaRPr>
          </a:p>
          <a:p>
            <a:pPr marL="457200" indent="-457200" algn="just">
              <a:buFont typeface="Wingdings" pitchFamily="2" charset="2"/>
              <a:buChar char="§"/>
            </a:pPr>
            <a:r>
              <a:rPr lang="en-US" sz="3000" b="1" dirty="0" smtClean="0">
                <a:solidFill>
                  <a:schemeClr val="accent6">
                    <a:lumMod val="50000"/>
                  </a:schemeClr>
                </a:solidFill>
              </a:rPr>
              <a:t>A </a:t>
            </a:r>
            <a:r>
              <a:rPr lang="en-US" sz="3000" b="1" dirty="0">
                <a:solidFill>
                  <a:schemeClr val="accent6">
                    <a:lumMod val="50000"/>
                  </a:schemeClr>
                </a:solidFill>
              </a:rPr>
              <a:t>maximum of 3 adjournments will be granted to a party on showing reasonable cause to be recorded in writing. </a:t>
            </a:r>
            <a:endParaRPr lang="en-US" sz="3000" b="1" dirty="0" smtClean="0">
              <a:solidFill>
                <a:schemeClr val="accent6">
                  <a:lumMod val="50000"/>
                </a:schemeClr>
              </a:solidFill>
            </a:endParaRPr>
          </a:p>
          <a:p>
            <a:pPr algn="just"/>
            <a:endParaRPr lang="en-US" sz="3000" b="1" dirty="0">
              <a:solidFill>
                <a:schemeClr val="accent6">
                  <a:lumMod val="50000"/>
                </a:schemeClr>
              </a:solidFill>
            </a:endParaRPr>
          </a:p>
        </p:txBody>
      </p:sp>
    </p:spTree>
    <p:extLst>
      <p:ext uri="{BB962C8B-B14F-4D97-AF65-F5344CB8AC3E}">
        <p14:creationId xmlns:p14="http://schemas.microsoft.com/office/powerpoint/2010/main" xmlns="" val="2303265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APPELLATE AUTHORITY</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a:solidFill>
                  <a:schemeClr val="accent6">
                    <a:lumMod val="50000"/>
                  </a:schemeClr>
                </a:solidFill>
              </a:rPr>
              <a:t>On conclusion of the appeal process, the Appellate Authority will issue an order with a summary of the order in FORM GST APL-04 clearly indicating the final amount of demand confirmed</a:t>
            </a:r>
            <a:r>
              <a:rPr lang="en-US" sz="3000" b="1" dirty="0" smtClean="0">
                <a:solidFill>
                  <a:schemeClr val="accent6">
                    <a:lumMod val="50000"/>
                  </a:schemeClr>
                </a:solidFill>
              </a:rPr>
              <a:t>.</a:t>
            </a:r>
            <a:endParaRPr lang="en-US" sz="3000" b="1" dirty="0">
              <a:solidFill>
                <a:schemeClr val="accent6">
                  <a:lumMod val="50000"/>
                </a:schemeClr>
              </a:solidFill>
            </a:endParaRPr>
          </a:p>
        </p:txBody>
      </p:sp>
    </p:spTree>
    <p:extLst>
      <p:ext uri="{BB962C8B-B14F-4D97-AF65-F5344CB8AC3E}">
        <p14:creationId xmlns:p14="http://schemas.microsoft.com/office/powerpoint/2010/main" xmlns="" val="2072705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RIVISIONAL  AUTHORITY</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err="1">
                <a:solidFill>
                  <a:schemeClr val="accent6">
                    <a:lumMod val="50000"/>
                  </a:schemeClr>
                </a:solidFill>
              </a:rPr>
              <a:t>Revisional</a:t>
            </a:r>
            <a:r>
              <a:rPr lang="en-US" sz="3000" b="1" dirty="0">
                <a:solidFill>
                  <a:schemeClr val="accent6">
                    <a:lumMod val="50000"/>
                  </a:schemeClr>
                </a:solidFill>
              </a:rPr>
              <a:t> authority has the powers to stay the operation of any decision or order if he considers that such decision or order passed by any officer subordinate to him is erroneous in so far as it is prejudicial to the interest of the revenue. </a:t>
            </a:r>
            <a:endParaRPr lang="en-US" sz="3000" b="1" dirty="0" smtClean="0">
              <a:solidFill>
                <a:schemeClr val="accent6">
                  <a:lumMod val="50000"/>
                </a:schemeClr>
              </a:solidFill>
            </a:endParaRPr>
          </a:p>
          <a:p>
            <a:pPr marL="457200" indent="-457200" algn="just">
              <a:buFont typeface="Wingdings" pitchFamily="2" charset="2"/>
              <a:buChar char="§"/>
            </a:pPr>
            <a:endParaRPr lang="en-US" sz="3000" b="1" dirty="0">
              <a:solidFill>
                <a:schemeClr val="accent6">
                  <a:lumMod val="50000"/>
                </a:schemeClr>
              </a:solidFill>
            </a:endParaRPr>
          </a:p>
          <a:p>
            <a:pPr marL="457200" indent="-457200" algn="just">
              <a:buFont typeface="Wingdings" pitchFamily="2" charset="2"/>
              <a:buChar char="§"/>
            </a:pPr>
            <a:r>
              <a:rPr lang="en-US" sz="3000" b="1" dirty="0" smtClean="0">
                <a:solidFill>
                  <a:schemeClr val="accent6">
                    <a:lumMod val="50000"/>
                  </a:schemeClr>
                </a:solidFill>
              </a:rPr>
              <a:t>After </a:t>
            </a:r>
            <a:r>
              <a:rPr lang="en-US" sz="3000" b="1" dirty="0">
                <a:solidFill>
                  <a:schemeClr val="accent6">
                    <a:lumMod val="50000"/>
                  </a:schemeClr>
                </a:solidFill>
              </a:rPr>
              <a:t>giving the concerned person an opportunity of being heard and after making further necessary inquiry, the </a:t>
            </a:r>
            <a:r>
              <a:rPr lang="en-US" sz="3000" b="1" dirty="0" err="1">
                <a:solidFill>
                  <a:schemeClr val="accent6">
                    <a:lumMod val="50000"/>
                  </a:schemeClr>
                </a:solidFill>
              </a:rPr>
              <a:t>Revisional</a:t>
            </a:r>
            <a:r>
              <a:rPr lang="en-US" sz="3000" b="1" dirty="0">
                <a:solidFill>
                  <a:schemeClr val="accent6">
                    <a:lumMod val="50000"/>
                  </a:schemeClr>
                </a:solidFill>
              </a:rPr>
              <a:t> Authority can pass an order within 3 years of passing an order, which was appealed to be enhanced, modified or annulled. </a:t>
            </a:r>
          </a:p>
        </p:txBody>
      </p:sp>
    </p:spTree>
    <p:extLst>
      <p:ext uri="{BB962C8B-B14F-4D97-AF65-F5344CB8AC3E}">
        <p14:creationId xmlns:p14="http://schemas.microsoft.com/office/powerpoint/2010/main" xmlns="" val="694938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RIVISIONAL  AUTHORITY</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err="1">
                <a:solidFill>
                  <a:schemeClr val="accent6">
                    <a:lumMod val="50000"/>
                  </a:schemeClr>
                </a:solidFill>
              </a:rPr>
              <a:t>Revisonal</a:t>
            </a:r>
            <a:r>
              <a:rPr lang="en-US" sz="3000" b="1" dirty="0">
                <a:solidFill>
                  <a:schemeClr val="accent6">
                    <a:lumMod val="50000"/>
                  </a:schemeClr>
                </a:solidFill>
              </a:rPr>
              <a:t> authority will not have the power to pass an order if appeal </a:t>
            </a:r>
            <a:r>
              <a:rPr lang="en-US" sz="3000" b="1" dirty="0" smtClean="0">
                <a:solidFill>
                  <a:schemeClr val="accent6">
                    <a:lumMod val="50000"/>
                  </a:schemeClr>
                </a:solidFill>
              </a:rPr>
              <a:t>is </a:t>
            </a:r>
            <a:r>
              <a:rPr lang="en-US" sz="3000" b="1" dirty="0">
                <a:solidFill>
                  <a:schemeClr val="accent6">
                    <a:lumMod val="50000"/>
                  </a:schemeClr>
                </a:solidFill>
              </a:rPr>
              <a:t>filed or period of six month is not expired or period of three year has been expired or revisionary order has been already passed.</a:t>
            </a:r>
          </a:p>
        </p:txBody>
      </p:sp>
    </p:spTree>
    <p:extLst>
      <p:ext uri="{BB962C8B-B14F-4D97-AF65-F5344CB8AC3E}">
        <p14:creationId xmlns:p14="http://schemas.microsoft.com/office/powerpoint/2010/main" xmlns="" val="19890503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APPELLATE TRIBUNAL</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smtClean="0">
                <a:solidFill>
                  <a:schemeClr val="accent6">
                    <a:lumMod val="50000"/>
                  </a:schemeClr>
                </a:solidFill>
              </a:rPr>
              <a:t>An </a:t>
            </a:r>
            <a:r>
              <a:rPr lang="en-US" sz="3000" b="1" dirty="0">
                <a:solidFill>
                  <a:schemeClr val="accent6">
                    <a:lumMod val="50000"/>
                  </a:schemeClr>
                </a:solidFill>
              </a:rPr>
              <a:t>appeal to the Appellate Tribunal can be filed online, within three months of passing an order. Appeal to Appellate Tribunal must be filed in Form GST APL 05 along with a fee of Rs.10,000 for every 1 lakh of tax amount in </a:t>
            </a:r>
            <a:r>
              <a:rPr lang="en-US" sz="3000" b="1" dirty="0" smtClean="0">
                <a:solidFill>
                  <a:schemeClr val="accent6">
                    <a:lumMod val="50000"/>
                  </a:schemeClr>
                </a:solidFill>
              </a:rPr>
              <a:t>dispute.</a:t>
            </a:r>
          </a:p>
          <a:p>
            <a:pPr algn="just"/>
            <a:endParaRPr lang="en-US" sz="3000" b="1" dirty="0" smtClean="0">
              <a:solidFill>
                <a:schemeClr val="accent6">
                  <a:lumMod val="50000"/>
                </a:schemeClr>
              </a:solidFill>
            </a:endParaRPr>
          </a:p>
          <a:p>
            <a:pPr marL="457200" indent="-457200" algn="just">
              <a:buFont typeface="Wingdings" pitchFamily="2" charset="2"/>
              <a:buChar char="§"/>
            </a:pPr>
            <a:r>
              <a:rPr lang="en-US" sz="3000" b="1" dirty="0">
                <a:solidFill>
                  <a:schemeClr val="accent6">
                    <a:lumMod val="50000"/>
                  </a:schemeClr>
                </a:solidFill>
              </a:rPr>
              <a:t>Appellate Tribunal’s have the powers to refuse admission of appeal, wherein the disputed tax amount or input tax credit or the difference in tax or input tax credit involved or amount of fine, fees or penalty ordered does not exceed Rs.50,000.</a:t>
            </a:r>
          </a:p>
        </p:txBody>
      </p:sp>
    </p:spTree>
    <p:extLst>
      <p:ext uri="{BB962C8B-B14F-4D97-AF65-F5344CB8AC3E}">
        <p14:creationId xmlns:p14="http://schemas.microsoft.com/office/powerpoint/2010/main" xmlns="" val="1851093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GST APPELLATE TRIBUNAL</a:t>
            </a:r>
            <a:endParaRPr lang="en-US" sz="4000" b="1" dirty="0">
              <a:solidFill>
                <a:schemeClr val="bg1"/>
              </a:solidFill>
            </a:endParaRP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Font typeface="Wingdings" pitchFamily="2" charset="2"/>
              <a:buChar char="§"/>
            </a:pPr>
            <a:r>
              <a:rPr lang="en-US" sz="3000" b="1" dirty="0">
                <a:solidFill>
                  <a:schemeClr val="accent6">
                    <a:lumMod val="50000"/>
                  </a:schemeClr>
                </a:solidFill>
              </a:rPr>
              <a:t>The Appellate Tribunal has powers to confirm, modify or annul a decision or order. The Appellate Tribunal also has the power to remand the case back to the appellate authority or the </a:t>
            </a:r>
            <a:r>
              <a:rPr lang="en-US" sz="3000" b="1" dirty="0" err="1">
                <a:solidFill>
                  <a:schemeClr val="accent6">
                    <a:lumMod val="50000"/>
                  </a:schemeClr>
                </a:solidFill>
              </a:rPr>
              <a:t>Revisional</a:t>
            </a:r>
            <a:r>
              <a:rPr lang="en-US" sz="3000" b="1" dirty="0">
                <a:solidFill>
                  <a:schemeClr val="accent6">
                    <a:lumMod val="50000"/>
                  </a:schemeClr>
                </a:solidFill>
              </a:rPr>
              <a:t> Authority or the original adjudicating authority.</a:t>
            </a:r>
          </a:p>
        </p:txBody>
      </p:sp>
    </p:spTree>
    <p:extLst>
      <p:ext uri="{BB962C8B-B14F-4D97-AF65-F5344CB8AC3E}">
        <p14:creationId xmlns:p14="http://schemas.microsoft.com/office/powerpoint/2010/main" xmlns="" val="1973373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2469</TotalTime>
  <Words>490</Words>
  <Application>Microsoft Office PowerPoint</Application>
  <PresentationFormat>On-screen Show (4:3)</PresentationFormat>
  <Paragraphs>54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WORK</dc:title>
  <dc:creator>acer</dc:creator>
  <cp:lastModifiedBy>mm</cp:lastModifiedBy>
  <cp:revision>175</cp:revision>
  <dcterms:created xsi:type="dcterms:W3CDTF">2006-08-16T00:00:00Z</dcterms:created>
  <dcterms:modified xsi:type="dcterms:W3CDTF">2019-01-23T05:21:55Z</dcterms:modified>
</cp:coreProperties>
</file>