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2"/>
  </p:notesMasterIdLst>
  <p:sldIdLst>
    <p:sldId id="257" r:id="rId2"/>
    <p:sldId id="259" r:id="rId3"/>
    <p:sldId id="289" r:id="rId4"/>
    <p:sldId id="290" r:id="rId5"/>
    <p:sldId id="291" r:id="rId6"/>
    <p:sldId id="292" r:id="rId7"/>
    <p:sldId id="293" r:id="rId8"/>
    <p:sldId id="300" r:id="rId9"/>
    <p:sldId id="261" r:id="rId10"/>
    <p:sldId id="281" r:id="rId11"/>
    <p:sldId id="295" r:id="rId12"/>
    <p:sldId id="296" r:id="rId13"/>
    <p:sldId id="297" r:id="rId14"/>
    <p:sldId id="298" r:id="rId15"/>
    <p:sldId id="299" r:id="rId16"/>
    <p:sldId id="264" r:id="rId17"/>
    <p:sldId id="272" r:id="rId18"/>
    <p:sldId id="273" r:id="rId19"/>
    <p:sldId id="279" r:id="rId20"/>
    <p:sldId id="280" r:id="rId21"/>
    <p:sldId id="275" r:id="rId22"/>
    <p:sldId id="276" r:id="rId23"/>
    <p:sldId id="277" r:id="rId24"/>
    <p:sldId id="278" r:id="rId25"/>
    <p:sldId id="287" r:id="rId26"/>
    <p:sldId id="283" r:id="rId27"/>
    <p:sldId id="288" r:id="rId28"/>
    <p:sldId id="284" r:id="rId29"/>
    <p:sldId id="285" r:id="rId30"/>
    <p:sldId id="29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B28929-57DD-4244-B0CE-06440FFC6D6D}" type="doc">
      <dgm:prSet loTypeId="urn:microsoft.com/office/officeart/2011/layout/HexagonRadial" loCatId="officeonline" qsTypeId="urn:microsoft.com/office/officeart/2005/8/quickstyle/simple1" qsCatId="simple" csTypeId="urn:microsoft.com/office/officeart/2005/8/colors/colorful2" csCatId="colorful" phldr="1"/>
      <dgm:spPr/>
      <dgm:t>
        <a:bodyPr/>
        <a:lstStyle/>
        <a:p>
          <a:endParaRPr lang="en-IN"/>
        </a:p>
      </dgm:t>
    </dgm:pt>
    <dgm:pt modelId="{AA47E8E7-520D-49EA-BC36-6B0B888C43CD}">
      <dgm:prSet phldrT="[Text]"/>
      <dgm:spPr/>
      <dgm:t>
        <a:bodyPr/>
        <a:lstStyle/>
        <a:p>
          <a:r>
            <a:rPr lang="en-IN" dirty="0"/>
            <a:t>Responsibility</a:t>
          </a:r>
        </a:p>
        <a:p>
          <a:r>
            <a:rPr lang="en-IN" dirty="0"/>
            <a:t>Of</a:t>
          </a:r>
        </a:p>
        <a:p>
          <a:r>
            <a:rPr lang="en-IN" dirty="0"/>
            <a:t>Management</a:t>
          </a:r>
        </a:p>
      </dgm:t>
    </dgm:pt>
    <dgm:pt modelId="{97A6A1BC-D281-40E8-8E39-553C85297F36}" type="parTrans" cxnId="{911C6443-DAA6-4E4D-B19D-0308A124EBF7}">
      <dgm:prSet/>
      <dgm:spPr/>
      <dgm:t>
        <a:bodyPr/>
        <a:lstStyle/>
        <a:p>
          <a:endParaRPr lang="en-IN"/>
        </a:p>
      </dgm:t>
    </dgm:pt>
    <dgm:pt modelId="{B1C452B7-D7FB-47FE-8A96-C5EA6B7FA0B4}" type="sibTrans" cxnId="{911C6443-DAA6-4E4D-B19D-0308A124EBF7}">
      <dgm:prSet/>
      <dgm:spPr/>
      <dgm:t>
        <a:bodyPr/>
        <a:lstStyle/>
        <a:p>
          <a:endParaRPr lang="en-IN"/>
        </a:p>
      </dgm:t>
    </dgm:pt>
    <dgm:pt modelId="{261CBA85-F16F-4757-8A3B-027F028EE522}">
      <dgm:prSet phldrT="[Text]"/>
      <dgm:spPr/>
      <dgm:t>
        <a:bodyPr/>
        <a:lstStyle/>
        <a:p>
          <a:r>
            <a:rPr lang="en-IN" dirty="0"/>
            <a:t>Board Meeting</a:t>
          </a:r>
        </a:p>
      </dgm:t>
    </dgm:pt>
    <dgm:pt modelId="{FA0EA4C1-F0EE-4877-86D0-2132E6C9AEAA}" type="parTrans" cxnId="{DA66F4A3-AD21-4474-9B4B-B6B851623245}">
      <dgm:prSet/>
      <dgm:spPr/>
      <dgm:t>
        <a:bodyPr/>
        <a:lstStyle/>
        <a:p>
          <a:endParaRPr lang="en-IN"/>
        </a:p>
      </dgm:t>
    </dgm:pt>
    <dgm:pt modelId="{1491165A-95D6-4B35-8316-2D2621EDA54A}" type="sibTrans" cxnId="{DA66F4A3-AD21-4474-9B4B-B6B851623245}">
      <dgm:prSet/>
      <dgm:spPr/>
      <dgm:t>
        <a:bodyPr/>
        <a:lstStyle/>
        <a:p>
          <a:endParaRPr lang="en-IN"/>
        </a:p>
      </dgm:t>
    </dgm:pt>
    <dgm:pt modelId="{A746A573-0089-41B2-B396-3FA26CB86846}">
      <dgm:prSet phldrT="[Text]"/>
      <dgm:spPr/>
      <dgm:t>
        <a:bodyPr/>
        <a:lstStyle/>
        <a:p>
          <a:r>
            <a:rPr lang="en-IN" dirty="0"/>
            <a:t>AGM</a:t>
          </a:r>
        </a:p>
      </dgm:t>
    </dgm:pt>
    <dgm:pt modelId="{A45F026A-3370-4685-B762-00E68642CEB1}" type="parTrans" cxnId="{35AC1791-FF87-420B-8D7B-634F8AF6D0D7}">
      <dgm:prSet/>
      <dgm:spPr/>
      <dgm:t>
        <a:bodyPr/>
        <a:lstStyle/>
        <a:p>
          <a:endParaRPr lang="en-IN"/>
        </a:p>
      </dgm:t>
    </dgm:pt>
    <dgm:pt modelId="{82104EC4-F824-4DD1-A371-EE9053DAB20A}" type="sibTrans" cxnId="{35AC1791-FF87-420B-8D7B-634F8AF6D0D7}">
      <dgm:prSet/>
      <dgm:spPr/>
      <dgm:t>
        <a:bodyPr/>
        <a:lstStyle/>
        <a:p>
          <a:endParaRPr lang="en-IN"/>
        </a:p>
      </dgm:t>
    </dgm:pt>
    <dgm:pt modelId="{325E5C00-287D-4657-AAB0-0E0679ABEC69}">
      <dgm:prSet phldrT="[Text]"/>
      <dgm:spPr/>
      <dgm:t>
        <a:bodyPr/>
        <a:lstStyle/>
        <a:p>
          <a:r>
            <a:rPr lang="en-IN" dirty="0"/>
            <a:t>ROC Filing</a:t>
          </a:r>
        </a:p>
      </dgm:t>
    </dgm:pt>
    <dgm:pt modelId="{AFD71031-E556-4E05-BF0F-16F58C78D641}" type="parTrans" cxnId="{A6E1C5EE-A4D9-411B-92F2-34D98EE6273E}">
      <dgm:prSet/>
      <dgm:spPr/>
      <dgm:t>
        <a:bodyPr/>
        <a:lstStyle/>
        <a:p>
          <a:endParaRPr lang="en-IN"/>
        </a:p>
      </dgm:t>
    </dgm:pt>
    <dgm:pt modelId="{589A7D52-157D-454B-B90A-6A52781AD662}" type="sibTrans" cxnId="{A6E1C5EE-A4D9-411B-92F2-34D98EE6273E}">
      <dgm:prSet/>
      <dgm:spPr/>
      <dgm:t>
        <a:bodyPr/>
        <a:lstStyle/>
        <a:p>
          <a:endParaRPr lang="en-IN"/>
        </a:p>
      </dgm:t>
    </dgm:pt>
    <dgm:pt modelId="{94409065-D1A1-4888-90FD-BF2B2E5BBD63}">
      <dgm:prSet phldrT="[Text]"/>
      <dgm:spPr/>
      <dgm:t>
        <a:bodyPr/>
        <a:lstStyle/>
        <a:p>
          <a:r>
            <a:rPr lang="en-IN" dirty="0"/>
            <a:t>Prepare</a:t>
          </a:r>
        </a:p>
        <a:p>
          <a:r>
            <a:rPr lang="en-IN" dirty="0"/>
            <a:t>FS</a:t>
          </a:r>
        </a:p>
      </dgm:t>
    </dgm:pt>
    <dgm:pt modelId="{9D25F54E-D16C-4295-91C1-A818707F4039}" type="parTrans" cxnId="{4AB9AC0F-0D83-4F49-8045-66E0A7FB017C}">
      <dgm:prSet/>
      <dgm:spPr/>
      <dgm:t>
        <a:bodyPr/>
        <a:lstStyle/>
        <a:p>
          <a:endParaRPr lang="en-IN"/>
        </a:p>
      </dgm:t>
    </dgm:pt>
    <dgm:pt modelId="{15E60CAC-5077-4E65-BB3C-989C7F6F2765}" type="sibTrans" cxnId="{4AB9AC0F-0D83-4F49-8045-66E0A7FB017C}">
      <dgm:prSet/>
      <dgm:spPr/>
      <dgm:t>
        <a:bodyPr/>
        <a:lstStyle/>
        <a:p>
          <a:endParaRPr lang="en-IN"/>
        </a:p>
      </dgm:t>
    </dgm:pt>
    <dgm:pt modelId="{3CD14655-0E9B-40B6-882A-45E3E4C8AC61}">
      <dgm:prSet phldrT="[Text]"/>
      <dgm:spPr/>
      <dgm:t>
        <a:bodyPr/>
        <a:lstStyle/>
        <a:p>
          <a:r>
            <a:rPr lang="en-IN" dirty="0"/>
            <a:t>Maintain</a:t>
          </a:r>
        </a:p>
        <a:p>
          <a:r>
            <a:rPr lang="en-IN" dirty="0"/>
            <a:t>Records</a:t>
          </a:r>
        </a:p>
      </dgm:t>
    </dgm:pt>
    <dgm:pt modelId="{D15327C3-841C-4329-B0E0-0EFC4AF9B324}" type="parTrans" cxnId="{FB386D7B-E5C3-4062-A1C5-0FDE0787ABED}">
      <dgm:prSet/>
      <dgm:spPr/>
      <dgm:t>
        <a:bodyPr/>
        <a:lstStyle/>
        <a:p>
          <a:endParaRPr lang="en-IN"/>
        </a:p>
      </dgm:t>
    </dgm:pt>
    <dgm:pt modelId="{DE40E50C-89E5-40BD-BE6F-A21F7C3C566B}" type="sibTrans" cxnId="{FB386D7B-E5C3-4062-A1C5-0FDE0787ABED}">
      <dgm:prSet/>
      <dgm:spPr/>
      <dgm:t>
        <a:bodyPr/>
        <a:lstStyle/>
        <a:p>
          <a:endParaRPr lang="en-IN"/>
        </a:p>
      </dgm:t>
    </dgm:pt>
    <dgm:pt modelId="{048FDF69-B3BC-4F25-B709-700C4880FC70}">
      <dgm:prSet phldrT="[Text]"/>
      <dgm:spPr/>
      <dgm:t>
        <a:bodyPr/>
        <a:lstStyle/>
        <a:p>
          <a:r>
            <a:rPr lang="en-IN" dirty="0"/>
            <a:t>Other</a:t>
          </a:r>
        </a:p>
        <a:p>
          <a:r>
            <a:rPr lang="en-IN" dirty="0"/>
            <a:t>Compliance</a:t>
          </a:r>
        </a:p>
      </dgm:t>
    </dgm:pt>
    <dgm:pt modelId="{388370FA-84E6-4637-8933-4EC57D66246B}" type="parTrans" cxnId="{52166F5B-39EC-43C3-A72B-3A44B9A29DC4}">
      <dgm:prSet/>
      <dgm:spPr/>
      <dgm:t>
        <a:bodyPr/>
        <a:lstStyle/>
        <a:p>
          <a:endParaRPr lang="en-IN"/>
        </a:p>
      </dgm:t>
    </dgm:pt>
    <dgm:pt modelId="{A76A31B4-3169-4361-A0C6-801AABF671F7}" type="sibTrans" cxnId="{52166F5B-39EC-43C3-A72B-3A44B9A29DC4}">
      <dgm:prSet/>
      <dgm:spPr/>
      <dgm:t>
        <a:bodyPr/>
        <a:lstStyle/>
        <a:p>
          <a:endParaRPr lang="en-IN"/>
        </a:p>
      </dgm:t>
    </dgm:pt>
    <dgm:pt modelId="{DC9DE74B-B49F-4A70-B6B7-9A2D5AC4D798}" type="pres">
      <dgm:prSet presAssocID="{46B28929-57DD-4244-B0CE-06440FFC6D6D}" presName="Name0" presStyleCnt="0">
        <dgm:presLayoutVars>
          <dgm:chMax val="1"/>
          <dgm:chPref val="1"/>
          <dgm:dir/>
          <dgm:animOne val="branch"/>
          <dgm:animLvl val="lvl"/>
        </dgm:presLayoutVars>
      </dgm:prSet>
      <dgm:spPr/>
      <dgm:t>
        <a:bodyPr/>
        <a:lstStyle/>
        <a:p>
          <a:endParaRPr lang="en-US"/>
        </a:p>
      </dgm:t>
    </dgm:pt>
    <dgm:pt modelId="{9187BF86-5F86-421E-8467-81631A19E5FF}" type="pres">
      <dgm:prSet presAssocID="{AA47E8E7-520D-49EA-BC36-6B0B888C43CD}" presName="Parent" presStyleLbl="node0" presStyleIdx="0" presStyleCnt="1">
        <dgm:presLayoutVars>
          <dgm:chMax val="6"/>
          <dgm:chPref val="6"/>
        </dgm:presLayoutVars>
      </dgm:prSet>
      <dgm:spPr/>
      <dgm:t>
        <a:bodyPr/>
        <a:lstStyle/>
        <a:p>
          <a:endParaRPr lang="en-US"/>
        </a:p>
      </dgm:t>
    </dgm:pt>
    <dgm:pt modelId="{BC7EB4EF-6E24-4E4E-A406-6077CE0E6BE9}" type="pres">
      <dgm:prSet presAssocID="{261CBA85-F16F-4757-8A3B-027F028EE522}" presName="Accent1" presStyleCnt="0"/>
      <dgm:spPr/>
    </dgm:pt>
    <dgm:pt modelId="{A32A3EB3-99B5-4221-9709-6F9D0E2584AD}" type="pres">
      <dgm:prSet presAssocID="{261CBA85-F16F-4757-8A3B-027F028EE522}" presName="Accent" presStyleLbl="bgShp" presStyleIdx="0" presStyleCnt="6"/>
      <dgm:spPr/>
    </dgm:pt>
    <dgm:pt modelId="{73A9E98A-85A0-4E37-ABEF-01322F51622F}" type="pres">
      <dgm:prSet presAssocID="{261CBA85-F16F-4757-8A3B-027F028EE522}" presName="Child1" presStyleLbl="node1" presStyleIdx="0" presStyleCnt="6">
        <dgm:presLayoutVars>
          <dgm:chMax val="0"/>
          <dgm:chPref val="0"/>
          <dgm:bulletEnabled val="1"/>
        </dgm:presLayoutVars>
      </dgm:prSet>
      <dgm:spPr/>
      <dgm:t>
        <a:bodyPr/>
        <a:lstStyle/>
        <a:p>
          <a:endParaRPr lang="en-US"/>
        </a:p>
      </dgm:t>
    </dgm:pt>
    <dgm:pt modelId="{AE063236-B00D-472E-8742-C6D17A6B6CCF}" type="pres">
      <dgm:prSet presAssocID="{A746A573-0089-41B2-B396-3FA26CB86846}" presName="Accent2" presStyleCnt="0"/>
      <dgm:spPr/>
    </dgm:pt>
    <dgm:pt modelId="{669C865C-6562-4CBA-A462-BEADC1F6FDF3}" type="pres">
      <dgm:prSet presAssocID="{A746A573-0089-41B2-B396-3FA26CB86846}" presName="Accent" presStyleLbl="bgShp" presStyleIdx="1" presStyleCnt="6"/>
      <dgm:spPr/>
    </dgm:pt>
    <dgm:pt modelId="{00595960-40CD-4E9E-96AB-76CFEC18EB66}" type="pres">
      <dgm:prSet presAssocID="{A746A573-0089-41B2-B396-3FA26CB86846}" presName="Child2" presStyleLbl="node1" presStyleIdx="1" presStyleCnt="6">
        <dgm:presLayoutVars>
          <dgm:chMax val="0"/>
          <dgm:chPref val="0"/>
          <dgm:bulletEnabled val="1"/>
        </dgm:presLayoutVars>
      </dgm:prSet>
      <dgm:spPr/>
      <dgm:t>
        <a:bodyPr/>
        <a:lstStyle/>
        <a:p>
          <a:endParaRPr lang="en-US"/>
        </a:p>
      </dgm:t>
    </dgm:pt>
    <dgm:pt modelId="{DEB17FF3-4169-4B82-8E82-0A3446B6490C}" type="pres">
      <dgm:prSet presAssocID="{325E5C00-287D-4657-AAB0-0E0679ABEC69}" presName="Accent3" presStyleCnt="0"/>
      <dgm:spPr/>
    </dgm:pt>
    <dgm:pt modelId="{7AA61DDE-8803-4DA5-B459-C84466151858}" type="pres">
      <dgm:prSet presAssocID="{325E5C00-287D-4657-AAB0-0E0679ABEC69}" presName="Accent" presStyleLbl="bgShp" presStyleIdx="2" presStyleCnt="6"/>
      <dgm:spPr/>
    </dgm:pt>
    <dgm:pt modelId="{54B3A544-61DF-4FEF-8B3C-67237637B40E}" type="pres">
      <dgm:prSet presAssocID="{325E5C00-287D-4657-AAB0-0E0679ABEC69}" presName="Child3" presStyleLbl="node1" presStyleIdx="2" presStyleCnt="6">
        <dgm:presLayoutVars>
          <dgm:chMax val="0"/>
          <dgm:chPref val="0"/>
          <dgm:bulletEnabled val="1"/>
        </dgm:presLayoutVars>
      </dgm:prSet>
      <dgm:spPr/>
      <dgm:t>
        <a:bodyPr/>
        <a:lstStyle/>
        <a:p>
          <a:endParaRPr lang="en-US"/>
        </a:p>
      </dgm:t>
    </dgm:pt>
    <dgm:pt modelId="{B67938AE-77A5-4D03-B502-DBA447BC406C}" type="pres">
      <dgm:prSet presAssocID="{94409065-D1A1-4888-90FD-BF2B2E5BBD63}" presName="Accent4" presStyleCnt="0"/>
      <dgm:spPr/>
    </dgm:pt>
    <dgm:pt modelId="{ED1388A2-4C5B-4B1D-80A5-3C0282161AF6}" type="pres">
      <dgm:prSet presAssocID="{94409065-D1A1-4888-90FD-BF2B2E5BBD63}" presName="Accent" presStyleLbl="bgShp" presStyleIdx="3" presStyleCnt="6"/>
      <dgm:spPr/>
    </dgm:pt>
    <dgm:pt modelId="{F0F0B9F8-0AC9-4A80-BED1-4D331D7A6881}" type="pres">
      <dgm:prSet presAssocID="{94409065-D1A1-4888-90FD-BF2B2E5BBD63}" presName="Child4" presStyleLbl="node1" presStyleIdx="3" presStyleCnt="6">
        <dgm:presLayoutVars>
          <dgm:chMax val="0"/>
          <dgm:chPref val="0"/>
          <dgm:bulletEnabled val="1"/>
        </dgm:presLayoutVars>
      </dgm:prSet>
      <dgm:spPr/>
      <dgm:t>
        <a:bodyPr/>
        <a:lstStyle/>
        <a:p>
          <a:endParaRPr lang="en-US"/>
        </a:p>
      </dgm:t>
    </dgm:pt>
    <dgm:pt modelId="{73A83D2A-DB12-4A80-B438-67800BCC66D1}" type="pres">
      <dgm:prSet presAssocID="{3CD14655-0E9B-40B6-882A-45E3E4C8AC61}" presName="Accent5" presStyleCnt="0"/>
      <dgm:spPr/>
    </dgm:pt>
    <dgm:pt modelId="{68C82B8F-692D-4D5D-9492-BF1AD1725E9A}" type="pres">
      <dgm:prSet presAssocID="{3CD14655-0E9B-40B6-882A-45E3E4C8AC61}" presName="Accent" presStyleLbl="bgShp" presStyleIdx="4" presStyleCnt="6"/>
      <dgm:spPr/>
    </dgm:pt>
    <dgm:pt modelId="{7EFC91CE-1EBE-4B50-A1F3-626D1012B4E3}" type="pres">
      <dgm:prSet presAssocID="{3CD14655-0E9B-40B6-882A-45E3E4C8AC61}" presName="Child5" presStyleLbl="node1" presStyleIdx="4" presStyleCnt="6">
        <dgm:presLayoutVars>
          <dgm:chMax val="0"/>
          <dgm:chPref val="0"/>
          <dgm:bulletEnabled val="1"/>
        </dgm:presLayoutVars>
      </dgm:prSet>
      <dgm:spPr/>
      <dgm:t>
        <a:bodyPr/>
        <a:lstStyle/>
        <a:p>
          <a:endParaRPr lang="en-US"/>
        </a:p>
      </dgm:t>
    </dgm:pt>
    <dgm:pt modelId="{8B7E5DA8-4437-4338-ABC1-2004256A0A52}" type="pres">
      <dgm:prSet presAssocID="{048FDF69-B3BC-4F25-B709-700C4880FC70}" presName="Accent6" presStyleCnt="0"/>
      <dgm:spPr/>
    </dgm:pt>
    <dgm:pt modelId="{C8ED2460-CFD2-49A4-80DF-DA524D362728}" type="pres">
      <dgm:prSet presAssocID="{048FDF69-B3BC-4F25-B709-700C4880FC70}" presName="Accent" presStyleLbl="bgShp" presStyleIdx="5" presStyleCnt="6"/>
      <dgm:spPr/>
    </dgm:pt>
    <dgm:pt modelId="{906D669A-4F1F-4C77-9CBB-A3CC2B5A9153}" type="pres">
      <dgm:prSet presAssocID="{048FDF69-B3BC-4F25-B709-700C4880FC70}" presName="Child6" presStyleLbl="node1" presStyleIdx="5" presStyleCnt="6">
        <dgm:presLayoutVars>
          <dgm:chMax val="0"/>
          <dgm:chPref val="0"/>
          <dgm:bulletEnabled val="1"/>
        </dgm:presLayoutVars>
      </dgm:prSet>
      <dgm:spPr/>
      <dgm:t>
        <a:bodyPr/>
        <a:lstStyle/>
        <a:p>
          <a:endParaRPr lang="en-US"/>
        </a:p>
      </dgm:t>
    </dgm:pt>
  </dgm:ptLst>
  <dgm:cxnLst>
    <dgm:cxn modelId="{18110646-DD28-4421-B075-771DB60D9900}" type="presOf" srcId="{94409065-D1A1-4888-90FD-BF2B2E5BBD63}" destId="{F0F0B9F8-0AC9-4A80-BED1-4D331D7A6881}" srcOrd="0" destOrd="0" presId="urn:microsoft.com/office/officeart/2011/layout/HexagonRadial"/>
    <dgm:cxn modelId="{F1996E2A-9418-4FDE-A20A-A63746C0E951}" type="presOf" srcId="{A746A573-0089-41B2-B396-3FA26CB86846}" destId="{00595960-40CD-4E9E-96AB-76CFEC18EB66}" srcOrd="0" destOrd="0" presId="urn:microsoft.com/office/officeart/2011/layout/HexagonRadial"/>
    <dgm:cxn modelId="{132EA629-15D9-4CEA-A890-E9CE6B3394FD}" type="presOf" srcId="{261CBA85-F16F-4757-8A3B-027F028EE522}" destId="{73A9E98A-85A0-4E37-ABEF-01322F51622F}" srcOrd="0" destOrd="0" presId="urn:microsoft.com/office/officeart/2011/layout/HexagonRadial"/>
    <dgm:cxn modelId="{FB386D7B-E5C3-4062-A1C5-0FDE0787ABED}" srcId="{AA47E8E7-520D-49EA-BC36-6B0B888C43CD}" destId="{3CD14655-0E9B-40B6-882A-45E3E4C8AC61}" srcOrd="4" destOrd="0" parTransId="{D15327C3-841C-4329-B0E0-0EFC4AF9B324}" sibTransId="{DE40E50C-89E5-40BD-BE6F-A21F7C3C566B}"/>
    <dgm:cxn modelId="{F88863B9-D3F9-4D4E-9E0F-A7DF732A3BCB}" type="presOf" srcId="{46B28929-57DD-4244-B0CE-06440FFC6D6D}" destId="{DC9DE74B-B49F-4A70-B6B7-9A2D5AC4D798}" srcOrd="0" destOrd="0" presId="urn:microsoft.com/office/officeart/2011/layout/HexagonRadial"/>
    <dgm:cxn modelId="{9C1C613D-C423-410A-A7A7-541577144040}" type="presOf" srcId="{325E5C00-287D-4657-AAB0-0E0679ABEC69}" destId="{54B3A544-61DF-4FEF-8B3C-67237637B40E}" srcOrd="0" destOrd="0" presId="urn:microsoft.com/office/officeart/2011/layout/HexagonRadial"/>
    <dgm:cxn modelId="{35AC1791-FF87-420B-8D7B-634F8AF6D0D7}" srcId="{AA47E8E7-520D-49EA-BC36-6B0B888C43CD}" destId="{A746A573-0089-41B2-B396-3FA26CB86846}" srcOrd="1" destOrd="0" parTransId="{A45F026A-3370-4685-B762-00E68642CEB1}" sibTransId="{82104EC4-F824-4DD1-A371-EE9053DAB20A}"/>
    <dgm:cxn modelId="{DA66F4A3-AD21-4474-9B4B-B6B851623245}" srcId="{AA47E8E7-520D-49EA-BC36-6B0B888C43CD}" destId="{261CBA85-F16F-4757-8A3B-027F028EE522}" srcOrd="0" destOrd="0" parTransId="{FA0EA4C1-F0EE-4877-86D0-2132E6C9AEAA}" sibTransId="{1491165A-95D6-4B35-8316-2D2621EDA54A}"/>
    <dgm:cxn modelId="{61493DBC-B008-48E4-8D1B-55DB17940E58}" type="presOf" srcId="{3CD14655-0E9B-40B6-882A-45E3E4C8AC61}" destId="{7EFC91CE-1EBE-4B50-A1F3-626D1012B4E3}" srcOrd="0" destOrd="0" presId="urn:microsoft.com/office/officeart/2011/layout/HexagonRadial"/>
    <dgm:cxn modelId="{4AB9AC0F-0D83-4F49-8045-66E0A7FB017C}" srcId="{AA47E8E7-520D-49EA-BC36-6B0B888C43CD}" destId="{94409065-D1A1-4888-90FD-BF2B2E5BBD63}" srcOrd="3" destOrd="0" parTransId="{9D25F54E-D16C-4295-91C1-A818707F4039}" sibTransId="{15E60CAC-5077-4E65-BB3C-989C7F6F2765}"/>
    <dgm:cxn modelId="{A6E1C5EE-A4D9-411B-92F2-34D98EE6273E}" srcId="{AA47E8E7-520D-49EA-BC36-6B0B888C43CD}" destId="{325E5C00-287D-4657-AAB0-0E0679ABEC69}" srcOrd="2" destOrd="0" parTransId="{AFD71031-E556-4E05-BF0F-16F58C78D641}" sibTransId="{589A7D52-157D-454B-B90A-6A52781AD662}"/>
    <dgm:cxn modelId="{C258393E-FF0D-4ED4-BC9F-751A43D5B752}" type="presOf" srcId="{AA47E8E7-520D-49EA-BC36-6B0B888C43CD}" destId="{9187BF86-5F86-421E-8467-81631A19E5FF}" srcOrd="0" destOrd="0" presId="urn:microsoft.com/office/officeart/2011/layout/HexagonRadial"/>
    <dgm:cxn modelId="{2D17DA79-A63A-4E28-AEAD-8D1ABCAF8EC2}" type="presOf" srcId="{048FDF69-B3BC-4F25-B709-700C4880FC70}" destId="{906D669A-4F1F-4C77-9CBB-A3CC2B5A9153}" srcOrd="0" destOrd="0" presId="urn:microsoft.com/office/officeart/2011/layout/HexagonRadial"/>
    <dgm:cxn modelId="{911C6443-DAA6-4E4D-B19D-0308A124EBF7}" srcId="{46B28929-57DD-4244-B0CE-06440FFC6D6D}" destId="{AA47E8E7-520D-49EA-BC36-6B0B888C43CD}" srcOrd="0" destOrd="0" parTransId="{97A6A1BC-D281-40E8-8E39-553C85297F36}" sibTransId="{B1C452B7-D7FB-47FE-8A96-C5EA6B7FA0B4}"/>
    <dgm:cxn modelId="{52166F5B-39EC-43C3-A72B-3A44B9A29DC4}" srcId="{AA47E8E7-520D-49EA-BC36-6B0B888C43CD}" destId="{048FDF69-B3BC-4F25-B709-700C4880FC70}" srcOrd="5" destOrd="0" parTransId="{388370FA-84E6-4637-8933-4EC57D66246B}" sibTransId="{A76A31B4-3169-4361-A0C6-801AABF671F7}"/>
    <dgm:cxn modelId="{C6D9D5B1-51A7-42C6-9C4A-4C89C00AED9A}" type="presParOf" srcId="{DC9DE74B-B49F-4A70-B6B7-9A2D5AC4D798}" destId="{9187BF86-5F86-421E-8467-81631A19E5FF}" srcOrd="0" destOrd="0" presId="urn:microsoft.com/office/officeart/2011/layout/HexagonRadial"/>
    <dgm:cxn modelId="{48B269CD-DE52-4D53-828E-DDFF2F69DDF6}" type="presParOf" srcId="{DC9DE74B-B49F-4A70-B6B7-9A2D5AC4D798}" destId="{BC7EB4EF-6E24-4E4E-A406-6077CE0E6BE9}" srcOrd="1" destOrd="0" presId="urn:microsoft.com/office/officeart/2011/layout/HexagonRadial"/>
    <dgm:cxn modelId="{810CD1F1-80E8-48EB-8A42-B707CB36BD00}" type="presParOf" srcId="{BC7EB4EF-6E24-4E4E-A406-6077CE0E6BE9}" destId="{A32A3EB3-99B5-4221-9709-6F9D0E2584AD}" srcOrd="0" destOrd="0" presId="urn:microsoft.com/office/officeart/2011/layout/HexagonRadial"/>
    <dgm:cxn modelId="{E165DCC1-BD3B-405B-8EA8-B2A31F8A3200}" type="presParOf" srcId="{DC9DE74B-B49F-4A70-B6B7-9A2D5AC4D798}" destId="{73A9E98A-85A0-4E37-ABEF-01322F51622F}" srcOrd="2" destOrd="0" presId="urn:microsoft.com/office/officeart/2011/layout/HexagonRadial"/>
    <dgm:cxn modelId="{8EB9A401-7041-4BD2-ACCE-BFE43159532B}" type="presParOf" srcId="{DC9DE74B-B49F-4A70-B6B7-9A2D5AC4D798}" destId="{AE063236-B00D-472E-8742-C6D17A6B6CCF}" srcOrd="3" destOrd="0" presId="urn:microsoft.com/office/officeart/2011/layout/HexagonRadial"/>
    <dgm:cxn modelId="{BBFD71EB-01F5-458A-B23C-E40BB19FEB0E}" type="presParOf" srcId="{AE063236-B00D-472E-8742-C6D17A6B6CCF}" destId="{669C865C-6562-4CBA-A462-BEADC1F6FDF3}" srcOrd="0" destOrd="0" presId="urn:microsoft.com/office/officeart/2011/layout/HexagonRadial"/>
    <dgm:cxn modelId="{62D7FD83-36B2-471D-8C64-C6B2E1507CB8}" type="presParOf" srcId="{DC9DE74B-B49F-4A70-B6B7-9A2D5AC4D798}" destId="{00595960-40CD-4E9E-96AB-76CFEC18EB66}" srcOrd="4" destOrd="0" presId="urn:microsoft.com/office/officeart/2011/layout/HexagonRadial"/>
    <dgm:cxn modelId="{5E93DE5C-DBE4-4F01-AB4B-A66AA54509CF}" type="presParOf" srcId="{DC9DE74B-B49F-4A70-B6B7-9A2D5AC4D798}" destId="{DEB17FF3-4169-4B82-8E82-0A3446B6490C}" srcOrd="5" destOrd="0" presId="urn:microsoft.com/office/officeart/2011/layout/HexagonRadial"/>
    <dgm:cxn modelId="{6B7FA137-8904-433E-AD2B-E2950C3F11A8}" type="presParOf" srcId="{DEB17FF3-4169-4B82-8E82-0A3446B6490C}" destId="{7AA61DDE-8803-4DA5-B459-C84466151858}" srcOrd="0" destOrd="0" presId="urn:microsoft.com/office/officeart/2011/layout/HexagonRadial"/>
    <dgm:cxn modelId="{6AD9C21E-E10B-4342-BD5D-F1E97B5C3CDC}" type="presParOf" srcId="{DC9DE74B-B49F-4A70-B6B7-9A2D5AC4D798}" destId="{54B3A544-61DF-4FEF-8B3C-67237637B40E}" srcOrd="6" destOrd="0" presId="urn:microsoft.com/office/officeart/2011/layout/HexagonRadial"/>
    <dgm:cxn modelId="{A6B42673-2027-4278-A884-89E6BF9497B1}" type="presParOf" srcId="{DC9DE74B-B49F-4A70-B6B7-9A2D5AC4D798}" destId="{B67938AE-77A5-4D03-B502-DBA447BC406C}" srcOrd="7" destOrd="0" presId="urn:microsoft.com/office/officeart/2011/layout/HexagonRadial"/>
    <dgm:cxn modelId="{9C757888-40FB-4611-9D39-C6BB404260E0}" type="presParOf" srcId="{B67938AE-77A5-4D03-B502-DBA447BC406C}" destId="{ED1388A2-4C5B-4B1D-80A5-3C0282161AF6}" srcOrd="0" destOrd="0" presId="urn:microsoft.com/office/officeart/2011/layout/HexagonRadial"/>
    <dgm:cxn modelId="{DE2551BA-FD39-4751-B3D3-A694CD38363E}" type="presParOf" srcId="{DC9DE74B-B49F-4A70-B6B7-9A2D5AC4D798}" destId="{F0F0B9F8-0AC9-4A80-BED1-4D331D7A6881}" srcOrd="8" destOrd="0" presId="urn:microsoft.com/office/officeart/2011/layout/HexagonRadial"/>
    <dgm:cxn modelId="{235AB324-93A2-4BBF-92F7-BCD737C13645}" type="presParOf" srcId="{DC9DE74B-B49F-4A70-B6B7-9A2D5AC4D798}" destId="{73A83D2A-DB12-4A80-B438-67800BCC66D1}" srcOrd="9" destOrd="0" presId="urn:microsoft.com/office/officeart/2011/layout/HexagonRadial"/>
    <dgm:cxn modelId="{4CCEA99F-B4BA-4D44-A3A6-3D14FCC105AF}" type="presParOf" srcId="{73A83D2A-DB12-4A80-B438-67800BCC66D1}" destId="{68C82B8F-692D-4D5D-9492-BF1AD1725E9A}" srcOrd="0" destOrd="0" presId="urn:microsoft.com/office/officeart/2011/layout/HexagonRadial"/>
    <dgm:cxn modelId="{F22F78C1-C7E7-4CCD-AFEA-4F062151A653}" type="presParOf" srcId="{DC9DE74B-B49F-4A70-B6B7-9A2D5AC4D798}" destId="{7EFC91CE-1EBE-4B50-A1F3-626D1012B4E3}" srcOrd="10" destOrd="0" presId="urn:microsoft.com/office/officeart/2011/layout/HexagonRadial"/>
    <dgm:cxn modelId="{B97D67B6-1532-4A93-9B05-45A621B57D8C}" type="presParOf" srcId="{DC9DE74B-B49F-4A70-B6B7-9A2D5AC4D798}" destId="{8B7E5DA8-4437-4338-ABC1-2004256A0A52}" srcOrd="11" destOrd="0" presId="urn:microsoft.com/office/officeart/2011/layout/HexagonRadial"/>
    <dgm:cxn modelId="{43396E86-4EB4-44B0-B9BD-747E911BDB45}" type="presParOf" srcId="{8B7E5DA8-4437-4338-ABC1-2004256A0A52}" destId="{C8ED2460-CFD2-49A4-80DF-DA524D362728}" srcOrd="0" destOrd="0" presId="urn:microsoft.com/office/officeart/2011/layout/HexagonRadial"/>
    <dgm:cxn modelId="{8C95082D-C204-4771-A476-6B8FC6BF6300}" type="presParOf" srcId="{DC9DE74B-B49F-4A70-B6B7-9A2D5AC4D798}" destId="{906D669A-4F1F-4C77-9CBB-A3CC2B5A9153}" srcOrd="12" destOrd="0" presId="urn:microsoft.com/office/officeart/2011/layout/HexagonRadial"/>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7BF86-5F86-421E-8467-81631A19E5FF}">
      <dsp:nvSpPr>
        <dsp:cNvPr id="0" name=""/>
        <dsp:cNvSpPr/>
      </dsp:nvSpPr>
      <dsp:spPr>
        <a:xfrm>
          <a:off x="4531277" y="1622419"/>
          <a:ext cx="2062166" cy="1783857"/>
        </a:xfrm>
        <a:prstGeom prst="hexagon">
          <a:avLst>
            <a:gd name="adj" fmla="val 28570"/>
            <a:gd name="vf" fmla="val 11547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Responsibility</a:t>
          </a:r>
        </a:p>
        <a:p>
          <a:pPr marL="0" lvl="0" indent="0" algn="ctr" defTabSz="755650">
            <a:lnSpc>
              <a:spcPct val="90000"/>
            </a:lnSpc>
            <a:spcBef>
              <a:spcPct val="0"/>
            </a:spcBef>
            <a:spcAft>
              <a:spcPct val="35000"/>
            </a:spcAft>
            <a:buNone/>
          </a:pPr>
          <a:r>
            <a:rPr lang="en-IN" sz="1700" kern="1200" dirty="0"/>
            <a:t>Of</a:t>
          </a:r>
        </a:p>
        <a:p>
          <a:pPr marL="0" lvl="0" indent="0" algn="ctr" defTabSz="755650">
            <a:lnSpc>
              <a:spcPct val="90000"/>
            </a:lnSpc>
            <a:spcBef>
              <a:spcPct val="0"/>
            </a:spcBef>
            <a:spcAft>
              <a:spcPct val="35000"/>
            </a:spcAft>
            <a:buNone/>
          </a:pPr>
          <a:r>
            <a:rPr lang="en-IN" sz="1700" kern="1200" dirty="0"/>
            <a:t>Management</a:t>
          </a:r>
        </a:p>
      </dsp:txBody>
      <dsp:txXfrm>
        <a:off x="4873007" y="1918029"/>
        <a:ext cx="1378706" cy="1192637"/>
      </dsp:txXfrm>
    </dsp:sp>
    <dsp:sp modelId="{669C865C-6562-4CBA-A462-BEADC1F6FDF3}">
      <dsp:nvSpPr>
        <dsp:cNvPr id="0" name=""/>
        <dsp:cNvSpPr/>
      </dsp:nvSpPr>
      <dsp:spPr>
        <a:xfrm>
          <a:off x="5822589" y="768964"/>
          <a:ext cx="778049" cy="6703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A9E98A-85A0-4E37-ABEF-01322F51622F}">
      <dsp:nvSpPr>
        <dsp:cNvPr id="0" name=""/>
        <dsp:cNvSpPr/>
      </dsp:nvSpPr>
      <dsp:spPr>
        <a:xfrm>
          <a:off x="4721232" y="0"/>
          <a:ext cx="1689930" cy="1461988"/>
        </a:xfrm>
        <a:prstGeom prst="hexagon">
          <a:avLst>
            <a:gd name="adj" fmla="val 28570"/>
            <a:gd name="vf" fmla="val 115470"/>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Board Meeting</a:t>
          </a:r>
        </a:p>
      </dsp:txBody>
      <dsp:txXfrm>
        <a:off x="5001289" y="242283"/>
        <a:ext cx="1129816" cy="977422"/>
      </dsp:txXfrm>
    </dsp:sp>
    <dsp:sp modelId="{7AA61DDE-8803-4DA5-B459-C84466151858}">
      <dsp:nvSpPr>
        <dsp:cNvPr id="0" name=""/>
        <dsp:cNvSpPr/>
      </dsp:nvSpPr>
      <dsp:spPr>
        <a:xfrm>
          <a:off x="6730633" y="2022241"/>
          <a:ext cx="778049" cy="6703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595960-40CD-4E9E-96AB-76CFEC18EB66}">
      <dsp:nvSpPr>
        <dsp:cNvPr id="0" name=""/>
        <dsp:cNvSpPr/>
      </dsp:nvSpPr>
      <dsp:spPr>
        <a:xfrm>
          <a:off x="6271094" y="899220"/>
          <a:ext cx="1689930" cy="1461988"/>
        </a:xfrm>
        <a:prstGeom prst="hexagon">
          <a:avLst>
            <a:gd name="adj" fmla="val 28570"/>
            <a:gd name="vf" fmla="val 115470"/>
          </a:avLst>
        </a:prstGeom>
        <a:solidFill>
          <a:schemeClr val="accent2">
            <a:hueOff val="-122342"/>
            <a:satOff val="6507"/>
            <a:lumOff val="1882"/>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AGM</a:t>
          </a:r>
        </a:p>
      </dsp:txBody>
      <dsp:txXfrm>
        <a:off x="6551151" y="1141503"/>
        <a:ext cx="1129816" cy="977422"/>
      </dsp:txXfrm>
    </dsp:sp>
    <dsp:sp modelId="{ED1388A2-4C5B-4B1D-80A5-3C0282161AF6}">
      <dsp:nvSpPr>
        <dsp:cNvPr id="0" name=""/>
        <dsp:cNvSpPr/>
      </dsp:nvSpPr>
      <dsp:spPr>
        <a:xfrm>
          <a:off x="6099847" y="3436955"/>
          <a:ext cx="778049" cy="6703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B3A544-61DF-4FEF-8B3C-67237637B40E}">
      <dsp:nvSpPr>
        <dsp:cNvPr id="0" name=""/>
        <dsp:cNvSpPr/>
      </dsp:nvSpPr>
      <dsp:spPr>
        <a:xfrm>
          <a:off x="6271094" y="2666984"/>
          <a:ext cx="1689930" cy="1461988"/>
        </a:xfrm>
        <a:prstGeom prst="hexagon">
          <a:avLst>
            <a:gd name="adj" fmla="val 28570"/>
            <a:gd name="vf" fmla="val 115470"/>
          </a:avLst>
        </a:prstGeom>
        <a:solidFill>
          <a:schemeClr val="accent2">
            <a:hueOff val="-244683"/>
            <a:satOff val="13014"/>
            <a:lumOff val="376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ROC Filing</a:t>
          </a:r>
        </a:p>
      </dsp:txBody>
      <dsp:txXfrm>
        <a:off x="6551151" y="2909267"/>
        <a:ext cx="1129816" cy="977422"/>
      </dsp:txXfrm>
    </dsp:sp>
    <dsp:sp modelId="{68C82B8F-692D-4D5D-9492-BF1AD1725E9A}">
      <dsp:nvSpPr>
        <dsp:cNvPr id="0" name=""/>
        <dsp:cNvSpPr/>
      </dsp:nvSpPr>
      <dsp:spPr>
        <a:xfrm>
          <a:off x="4535114" y="3583807"/>
          <a:ext cx="778049" cy="6703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F0B9F8-0AC9-4A80-BED1-4D331D7A6881}">
      <dsp:nvSpPr>
        <dsp:cNvPr id="0" name=""/>
        <dsp:cNvSpPr/>
      </dsp:nvSpPr>
      <dsp:spPr>
        <a:xfrm>
          <a:off x="4721232" y="3567211"/>
          <a:ext cx="1689930" cy="1461988"/>
        </a:xfrm>
        <a:prstGeom prst="hexagon">
          <a:avLst>
            <a:gd name="adj" fmla="val 28570"/>
            <a:gd name="vf" fmla="val 115470"/>
          </a:avLst>
        </a:prstGeom>
        <a:solidFill>
          <a:schemeClr val="accent2">
            <a:hueOff val="-367025"/>
            <a:satOff val="19521"/>
            <a:lumOff val="564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Prepare</a:t>
          </a:r>
        </a:p>
        <a:p>
          <a:pPr marL="0" lvl="0" indent="0" algn="ctr" defTabSz="755650">
            <a:lnSpc>
              <a:spcPct val="90000"/>
            </a:lnSpc>
            <a:spcBef>
              <a:spcPct val="0"/>
            </a:spcBef>
            <a:spcAft>
              <a:spcPct val="35000"/>
            </a:spcAft>
            <a:buNone/>
          </a:pPr>
          <a:r>
            <a:rPr lang="en-IN" sz="1700" kern="1200" dirty="0"/>
            <a:t>FS</a:t>
          </a:r>
        </a:p>
      </dsp:txBody>
      <dsp:txXfrm>
        <a:off x="5001289" y="3809494"/>
        <a:ext cx="1129816" cy="977422"/>
      </dsp:txXfrm>
    </dsp:sp>
    <dsp:sp modelId="{C8ED2460-CFD2-49A4-80DF-DA524D362728}">
      <dsp:nvSpPr>
        <dsp:cNvPr id="0" name=""/>
        <dsp:cNvSpPr/>
      </dsp:nvSpPr>
      <dsp:spPr>
        <a:xfrm>
          <a:off x="3612200" y="2331034"/>
          <a:ext cx="778049" cy="6703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FC91CE-1EBE-4B50-A1F3-626D1012B4E3}">
      <dsp:nvSpPr>
        <dsp:cNvPr id="0" name=""/>
        <dsp:cNvSpPr/>
      </dsp:nvSpPr>
      <dsp:spPr>
        <a:xfrm>
          <a:off x="3164174" y="2667990"/>
          <a:ext cx="1689930" cy="1461988"/>
        </a:xfrm>
        <a:prstGeom prst="hexagon">
          <a:avLst>
            <a:gd name="adj" fmla="val 28570"/>
            <a:gd name="vf" fmla="val 115470"/>
          </a:avLst>
        </a:prstGeom>
        <a:solidFill>
          <a:schemeClr val="accent2">
            <a:hueOff val="-489367"/>
            <a:satOff val="26028"/>
            <a:lumOff val="752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Maintain</a:t>
          </a:r>
        </a:p>
        <a:p>
          <a:pPr marL="0" lvl="0" indent="0" algn="ctr" defTabSz="755650">
            <a:lnSpc>
              <a:spcPct val="90000"/>
            </a:lnSpc>
            <a:spcBef>
              <a:spcPct val="0"/>
            </a:spcBef>
            <a:spcAft>
              <a:spcPct val="35000"/>
            </a:spcAft>
            <a:buNone/>
          </a:pPr>
          <a:r>
            <a:rPr lang="en-IN" sz="1700" kern="1200" dirty="0"/>
            <a:t>Records</a:t>
          </a:r>
        </a:p>
      </dsp:txBody>
      <dsp:txXfrm>
        <a:off x="3444231" y="2910273"/>
        <a:ext cx="1129816" cy="977422"/>
      </dsp:txXfrm>
    </dsp:sp>
    <dsp:sp modelId="{906D669A-4F1F-4C77-9CBB-A3CC2B5A9153}">
      <dsp:nvSpPr>
        <dsp:cNvPr id="0" name=""/>
        <dsp:cNvSpPr/>
      </dsp:nvSpPr>
      <dsp:spPr>
        <a:xfrm>
          <a:off x="3164174" y="897209"/>
          <a:ext cx="1689930" cy="1461988"/>
        </a:xfrm>
        <a:prstGeom prst="hexagon">
          <a:avLst>
            <a:gd name="adj" fmla="val 28570"/>
            <a:gd name="vf" fmla="val 115470"/>
          </a:avLst>
        </a:prstGeom>
        <a:solidFill>
          <a:schemeClr val="accent2">
            <a:hueOff val="-611709"/>
            <a:satOff val="32535"/>
            <a:lumOff val="941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IN" sz="1700" kern="1200" dirty="0"/>
            <a:t>Other</a:t>
          </a:r>
        </a:p>
        <a:p>
          <a:pPr marL="0" lvl="0" indent="0" algn="ctr" defTabSz="755650">
            <a:lnSpc>
              <a:spcPct val="90000"/>
            </a:lnSpc>
            <a:spcBef>
              <a:spcPct val="0"/>
            </a:spcBef>
            <a:spcAft>
              <a:spcPct val="35000"/>
            </a:spcAft>
            <a:buNone/>
          </a:pPr>
          <a:r>
            <a:rPr lang="en-IN" sz="1700" kern="1200" dirty="0"/>
            <a:t>Compliance</a:t>
          </a:r>
        </a:p>
      </dsp:txBody>
      <dsp:txXfrm>
        <a:off x="3444231" y="1139492"/>
        <a:ext cx="1129816" cy="97742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1DDD7F-F5D1-4E69-A4AE-4A1E77859808}" type="datetimeFigureOut">
              <a:rPr lang="en-IN" smtClean="0"/>
              <a:pPr/>
              <a:t>19-01-2019</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8A654D-369F-439E-ADF5-7745004D91F2}" type="slidenum">
              <a:rPr lang="en-IN" smtClean="0"/>
              <a:pPr/>
              <a:t>‹#›</a:t>
            </a:fld>
            <a:endParaRPr lang="en-IN" dirty="0"/>
          </a:p>
        </p:txBody>
      </p:sp>
    </p:spTree>
    <p:extLst>
      <p:ext uri="{BB962C8B-B14F-4D97-AF65-F5344CB8AC3E}">
        <p14:creationId xmlns:p14="http://schemas.microsoft.com/office/powerpoint/2010/main" xmlns="" val="1753660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r>
              <a:rPr lang="en-US"/>
              <a:t>18-01-2019</a:t>
            </a:r>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GB" dirty="0"/>
              <a:t>Suri &amp; Co, Quality Control Wing</a:t>
            </a:r>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18-01-2019</a:t>
            </a:r>
            <a:endParaRPr lang="en-US" dirty="0"/>
          </a:p>
        </p:txBody>
      </p:sp>
      <p:sp>
        <p:nvSpPr>
          <p:cNvPr id="5" name="Footer Placeholder 4"/>
          <p:cNvSpPr>
            <a:spLocks noGrp="1"/>
          </p:cNvSpPr>
          <p:nvPr>
            <p:ph type="ftr" sz="quarter" idx="11"/>
          </p:nvPr>
        </p:nvSpPr>
        <p:spPr/>
        <p:txBody>
          <a:bodyPr/>
          <a:lstStyle/>
          <a:p>
            <a:r>
              <a:rPr lang="en-GB" dirty="0"/>
              <a:t>Suri &amp; Co, Quality Control Wing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r>
              <a:rPr lang="en-US"/>
              <a:t>18-01-2019</a:t>
            </a:r>
            <a:endParaRPr lang="en-US" dirty="0"/>
          </a:p>
        </p:txBody>
      </p:sp>
      <p:sp>
        <p:nvSpPr>
          <p:cNvPr id="5" name="Footer Placeholder 4"/>
          <p:cNvSpPr>
            <a:spLocks noGrp="1"/>
          </p:cNvSpPr>
          <p:nvPr>
            <p:ph type="ftr" sz="quarter" idx="11"/>
          </p:nvPr>
        </p:nvSpPr>
        <p:spPr>
          <a:xfrm>
            <a:off x="774923" y="5951811"/>
            <a:ext cx="7896279" cy="365125"/>
          </a:xfrm>
        </p:spPr>
        <p:txBody>
          <a:bodyPr/>
          <a:lstStyle/>
          <a:p>
            <a:r>
              <a:rPr lang="en-GB" dirty="0"/>
              <a:t>Suri &amp; Co, Quality Control Wing</a:t>
            </a:r>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18-01-2019</a:t>
            </a:r>
            <a:endParaRPr lang="en-US" dirty="0"/>
          </a:p>
        </p:txBody>
      </p:sp>
      <p:sp>
        <p:nvSpPr>
          <p:cNvPr id="5" name="Footer Placeholder 4"/>
          <p:cNvSpPr>
            <a:spLocks noGrp="1"/>
          </p:cNvSpPr>
          <p:nvPr>
            <p:ph type="ftr" sz="quarter" idx="11"/>
          </p:nvPr>
        </p:nvSpPr>
        <p:spPr/>
        <p:txBody>
          <a:bodyPr/>
          <a:lstStyle/>
          <a:p>
            <a:r>
              <a:rPr lang="en-GB" dirty="0"/>
              <a:t>Suri &amp; Co, Quality Control Wing</a:t>
            </a:r>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r>
              <a:rPr lang="en-US"/>
              <a:t>18-01-2019</a:t>
            </a:r>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GB" dirty="0"/>
              <a:t>Suri &amp; Co, Quality Control Wing</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18-01-2019</a:t>
            </a:r>
            <a:endParaRPr lang="en-US" dirty="0"/>
          </a:p>
        </p:txBody>
      </p:sp>
      <p:sp>
        <p:nvSpPr>
          <p:cNvPr id="6" name="Footer Placeholder 5"/>
          <p:cNvSpPr>
            <a:spLocks noGrp="1"/>
          </p:cNvSpPr>
          <p:nvPr>
            <p:ph type="ftr" sz="quarter" idx="11"/>
          </p:nvPr>
        </p:nvSpPr>
        <p:spPr/>
        <p:txBody>
          <a:bodyPr/>
          <a:lstStyle/>
          <a:p>
            <a:r>
              <a:rPr lang="en-GB" dirty="0"/>
              <a:t>Suri &amp; Co, Quality Control Wing</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18-01-2019</a:t>
            </a:r>
            <a:endParaRPr lang="en-US" dirty="0"/>
          </a:p>
        </p:txBody>
      </p:sp>
      <p:sp>
        <p:nvSpPr>
          <p:cNvPr id="8" name="Footer Placeholder 7"/>
          <p:cNvSpPr>
            <a:spLocks noGrp="1"/>
          </p:cNvSpPr>
          <p:nvPr>
            <p:ph type="ftr" sz="quarter" idx="11"/>
          </p:nvPr>
        </p:nvSpPr>
        <p:spPr/>
        <p:txBody>
          <a:bodyPr/>
          <a:lstStyle/>
          <a:p>
            <a:r>
              <a:rPr lang="en-GB" dirty="0"/>
              <a:t>Suri &amp; Co, Quality Control Wing</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18-01-2019</a:t>
            </a:r>
            <a:endParaRPr lang="en-US" dirty="0"/>
          </a:p>
        </p:txBody>
      </p:sp>
      <p:sp>
        <p:nvSpPr>
          <p:cNvPr id="4" name="Footer Placeholder 3"/>
          <p:cNvSpPr>
            <a:spLocks noGrp="1"/>
          </p:cNvSpPr>
          <p:nvPr>
            <p:ph type="ftr" sz="quarter" idx="11"/>
          </p:nvPr>
        </p:nvSpPr>
        <p:spPr/>
        <p:txBody>
          <a:bodyPr/>
          <a:lstStyle/>
          <a:p>
            <a:r>
              <a:rPr lang="en-GB" dirty="0"/>
              <a:t>Suri &amp; Co, Quality Control Wing</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18-01-2019</a:t>
            </a:r>
            <a:endParaRPr lang="en-US" dirty="0"/>
          </a:p>
        </p:txBody>
      </p:sp>
      <p:sp>
        <p:nvSpPr>
          <p:cNvPr id="3" name="Footer Placeholder 2"/>
          <p:cNvSpPr>
            <a:spLocks noGrp="1"/>
          </p:cNvSpPr>
          <p:nvPr>
            <p:ph type="ftr" sz="quarter" idx="11"/>
          </p:nvPr>
        </p:nvSpPr>
        <p:spPr/>
        <p:txBody>
          <a:bodyPr/>
          <a:lstStyle/>
          <a:p>
            <a:r>
              <a:rPr lang="en-GB" dirty="0"/>
              <a:t>Suri &amp; Co, Quality Control Wing</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r>
              <a:rPr lang="en-US"/>
              <a:t>18-01-2019</a:t>
            </a:r>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GB" dirty="0"/>
              <a:t>Suri &amp; Co, Quality Control Wing</a:t>
            </a: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r>
              <a:rPr lang="en-US"/>
              <a:t>18-01-2019</a:t>
            </a:r>
            <a:endParaRPr lang="en-US" dirty="0"/>
          </a:p>
        </p:txBody>
      </p:sp>
      <p:sp>
        <p:nvSpPr>
          <p:cNvPr id="6" name="Footer Placeholder 5"/>
          <p:cNvSpPr>
            <a:spLocks noGrp="1"/>
          </p:cNvSpPr>
          <p:nvPr>
            <p:ph type="ftr" sz="quarter" idx="11"/>
          </p:nvPr>
        </p:nvSpPr>
        <p:spPr/>
        <p:txBody>
          <a:bodyPr/>
          <a:lstStyle/>
          <a:p>
            <a:r>
              <a:rPr lang="en-GB" dirty="0"/>
              <a:t>Suri &amp; Co, Quality Control Wing</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r>
              <a:rPr lang="en-US"/>
              <a:t>18-01-2019</a:t>
            </a:r>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GB" dirty="0"/>
              <a:t>Suri &amp; Co, Quality Control Wing</a:t>
            </a:r>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DF221A-58ED-4392-B4F1-4A9B43410296}"/>
              </a:ext>
            </a:extLst>
          </p:cNvPr>
          <p:cNvSpPr>
            <a:spLocks noGrp="1"/>
          </p:cNvSpPr>
          <p:nvPr>
            <p:ph type="ctrTitle"/>
          </p:nvPr>
        </p:nvSpPr>
        <p:spPr/>
        <p:txBody>
          <a:bodyPr/>
          <a:lstStyle/>
          <a:p>
            <a:r>
              <a:rPr lang="en-IN" b="1" dirty="0"/>
              <a:t>AUDIT OF PRIVATE LIMITED COMPANIES</a:t>
            </a:r>
          </a:p>
        </p:txBody>
      </p:sp>
      <p:sp>
        <p:nvSpPr>
          <p:cNvPr id="3" name="Subtitle 2">
            <a:extLst>
              <a:ext uri="{FF2B5EF4-FFF2-40B4-BE49-F238E27FC236}">
                <a16:creationId xmlns:a16="http://schemas.microsoft.com/office/drawing/2014/main" xmlns="" id="{29437D0D-EEA9-4AAC-95E5-F36D494CC728}"/>
              </a:ext>
            </a:extLst>
          </p:cNvPr>
          <p:cNvSpPr>
            <a:spLocks noGrp="1"/>
          </p:cNvSpPr>
          <p:nvPr>
            <p:ph type="subTitle" idx="1"/>
          </p:nvPr>
        </p:nvSpPr>
        <p:spPr/>
        <p:txBody>
          <a:bodyPr>
            <a:normAutofit/>
          </a:bodyPr>
          <a:lstStyle/>
          <a:p>
            <a:r>
              <a:rPr lang="en-GB" b="1" dirty="0"/>
              <a:t>Presented at ICAI ALAPPUZHA on 18th January 2019,  SURI &amp; CO, QUALITY CONTROL WING</a:t>
            </a:r>
          </a:p>
        </p:txBody>
      </p:sp>
    </p:spTree>
    <p:extLst>
      <p:ext uri="{BB962C8B-B14F-4D97-AF65-F5344CB8AC3E}">
        <p14:creationId xmlns:p14="http://schemas.microsoft.com/office/powerpoint/2010/main" xmlns="" val="3354807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1CF87A-8C88-4550-94D9-585EB9A71494}"/>
              </a:ext>
            </a:extLst>
          </p:cNvPr>
          <p:cNvSpPr>
            <a:spLocks noGrp="1"/>
          </p:cNvSpPr>
          <p:nvPr>
            <p:ph type="title"/>
          </p:nvPr>
        </p:nvSpPr>
        <p:spPr/>
        <p:txBody>
          <a:bodyPr/>
          <a:lstStyle/>
          <a:p>
            <a:r>
              <a:rPr lang="en-IN" dirty="0"/>
              <a:t>Financial statement</a:t>
            </a:r>
          </a:p>
        </p:txBody>
      </p:sp>
      <p:sp>
        <p:nvSpPr>
          <p:cNvPr id="3" name="Content Placeholder 2">
            <a:extLst>
              <a:ext uri="{FF2B5EF4-FFF2-40B4-BE49-F238E27FC236}">
                <a16:creationId xmlns:a16="http://schemas.microsoft.com/office/drawing/2014/main" xmlns="" id="{C7EC35C5-E2F3-4FC3-8F17-51BADA584828}"/>
              </a:ext>
            </a:extLst>
          </p:cNvPr>
          <p:cNvSpPr>
            <a:spLocks noGrp="1"/>
          </p:cNvSpPr>
          <p:nvPr>
            <p:ph idx="1"/>
          </p:nvPr>
        </p:nvSpPr>
        <p:spPr/>
        <p:txBody>
          <a:bodyPr>
            <a:normAutofit/>
          </a:bodyPr>
          <a:lstStyle/>
          <a:p>
            <a:r>
              <a:rPr lang="en-IN" sz="2000" dirty="0"/>
              <a:t>Section 129</a:t>
            </a:r>
          </a:p>
          <a:p>
            <a:pPr lvl="1"/>
            <a:r>
              <a:rPr lang="en-IN" sz="1800" dirty="0"/>
              <a:t>Comply with AS and Sch III</a:t>
            </a:r>
          </a:p>
          <a:p>
            <a:pPr lvl="1"/>
            <a:r>
              <a:rPr lang="en-IN" sz="1800" dirty="0"/>
              <a:t>Consolidation mandatory – Separate Statement of Salient Features to be enclosed</a:t>
            </a:r>
          </a:p>
          <a:p>
            <a:pPr lvl="1"/>
            <a:r>
              <a:rPr lang="en-IN" sz="1800" dirty="0"/>
              <a:t>Non compliance of AS – Disclosure mandatory</a:t>
            </a:r>
          </a:p>
          <a:p>
            <a:pPr lvl="1"/>
            <a:r>
              <a:rPr lang="en-IN" sz="1800" dirty="0"/>
              <a:t>Directors to lay FS and CFS at AGM </a:t>
            </a:r>
          </a:p>
        </p:txBody>
      </p:sp>
      <p:sp>
        <p:nvSpPr>
          <p:cNvPr id="4" name="Date Placeholder 3">
            <a:extLst>
              <a:ext uri="{FF2B5EF4-FFF2-40B4-BE49-F238E27FC236}">
                <a16:creationId xmlns:a16="http://schemas.microsoft.com/office/drawing/2014/main" xmlns="" id="{30C2A225-329F-4F34-835B-4BBB9206959D}"/>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03FF3A5F-037A-459B-831E-125E40F50CA3}"/>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E387EE39-72CF-4006-89DE-2FDA9F7B92D2}"/>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xmlns="" val="2702564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4BCE64-9E31-4A47-9BD0-0022050984F1}"/>
              </a:ext>
            </a:extLst>
          </p:cNvPr>
          <p:cNvSpPr>
            <a:spLocks noGrp="1"/>
          </p:cNvSpPr>
          <p:nvPr>
            <p:ph type="title"/>
          </p:nvPr>
        </p:nvSpPr>
        <p:spPr/>
        <p:txBody>
          <a:bodyPr/>
          <a:lstStyle/>
          <a:p>
            <a:r>
              <a:rPr lang="en-IN" dirty="0"/>
              <a:t>Schedule iii</a:t>
            </a:r>
          </a:p>
        </p:txBody>
      </p:sp>
      <p:sp>
        <p:nvSpPr>
          <p:cNvPr id="3" name="Content Placeholder 2">
            <a:extLst>
              <a:ext uri="{FF2B5EF4-FFF2-40B4-BE49-F238E27FC236}">
                <a16:creationId xmlns:a16="http://schemas.microsoft.com/office/drawing/2014/main" xmlns="" id="{1B8ABA71-A832-4A15-8C56-61FA927DA4F6}"/>
              </a:ext>
            </a:extLst>
          </p:cNvPr>
          <p:cNvSpPr>
            <a:spLocks noGrp="1"/>
          </p:cNvSpPr>
          <p:nvPr>
            <p:ph idx="1"/>
          </p:nvPr>
        </p:nvSpPr>
        <p:spPr/>
        <p:txBody>
          <a:bodyPr/>
          <a:lstStyle/>
          <a:p>
            <a:r>
              <a:rPr lang="en-IN" dirty="0"/>
              <a:t>Split into 3 Division</a:t>
            </a:r>
          </a:p>
          <a:p>
            <a:pPr lvl="1"/>
            <a:r>
              <a:rPr lang="en-IN" dirty="0"/>
              <a:t>Non Ind AS Co</a:t>
            </a:r>
          </a:p>
          <a:p>
            <a:pPr lvl="1"/>
            <a:r>
              <a:rPr lang="en-IN" dirty="0"/>
              <a:t>Ind AS Co</a:t>
            </a:r>
          </a:p>
          <a:p>
            <a:pPr lvl="1"/>
            <a:r>
              <a:rPr lang="en-IN" dirty="0"/>
              <a:t>NBFC</a:t>
            </a:r>
          </a:p>
        </p:txBody>
      </p:sp>
      <p:sp>
        <p:nvSpPr>
          <p:cNvPr id="4" name="Date Placeholder 3">
            <a:extLst>
              <a:ext uri="{FF2B5EF4-FFF2-40B4-BE49-F238E27FC236}">
                <a16:creationId xmlns:a16="http://schemas.microsoft.com/office/drawing/2014/main" xmlns="" id="{CAF89C04-BD96-4EDA-A120-91E72B1BFA00}"/>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21E4C3F5-D21F-4744-A73E-1B8CD199A3E9}"/>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9139E9F3-8619-4654-93CD-2797AA41E71A}"/>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xmlns="" val="3042008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4BCE64-9E31-4A47-9BD0-0022050984F1}"/>
              </a:ext>
            </a:extLst>
          </p:cNvPr>
          <p:cNvSpPr>
            <a:spLocks noGrp="1"/>
          </p:cNvSpPr>
          <p:nvPr>
            <p:ph type="title"/>
          </p:nvPr>
        </p:nvSpPr>
        <p:spPr/>
        <p:txBody>
          <a:bodyPr/>
          <a:lstStyle/>
          <a:p>
            <a:r>
              <a:rPr lang="en-IN" dirty="0"/>
              <a:t>Schedule iii</a:t>
            </a:r>
          </a:p>
        </p:txBody>
      </p:sp>
      <p:sp>
        <p:nvSpPr>
          <p:cNvPr id="3" name="Content Placeholder 2">
            <a:extLst>
              <a:ext uri="{FF2B5EF4-FFF2-40B4-BE49-F238E27FC236}">
                <a16:creationId xmlns:a16="http://schemas.microsoft.com/office/drawing/2014/main" xmlns="" id="{1B8ABA71-A832-4A15-8C56-61FA927DA4F6}"/>
              </a:ext>
            </a:extLst>
          </p:cNvPr>
          <p:cNvSpPr>
            <a:spLocks noGrp="1"/>
          </p:cNvSpPr>
          <p:nvPr>
            <p:ph idx="1"/>
          </p:nvPr>
        </p:nvSpPr>
        <p:spPr/>
        <p:txBody>
          <a:bodyPr/>
          <a:lstStyle/>
          <a:p>
            <a:r>
              <a:rPr lang="en-IN" dirty="0"/>
              <a:t>Division 1</a:t>
            </a:r>
          </a:p>
          <a:p>
            <a:pPr lvl="1"/>
            <a:r>
              <a:rPr lang="en-IN" dirty="0"/>
              <a:t>Part I – Balance Sheet</a:t>
            </a:r>
          </a:p>
          <a:p>
            <a:pPr lvl="1"/>
            <a:r>
              <a:rPr lang="en-IN" dirty="0"/>
              <a:t>Part II – Statement of Profit and Loss</a:t>
            </a:r>
          </a:p>
          <a:p>
            <a:pPr lvl="1"/>
            <a:r>
              <a:rPr lang="en-IN" dirty="0"/>
              <a:t>General Instructions for preparation of CFS</a:t>
            </a:r>
          </a:p>
        </p:txBody>
      </p:sp>
      <p:sp>
        <p:nvSpPr>
          <p:cNvPr id="4" name="Date Placeholder 3">
            <a:extLst>
              <a:ext uri="{FF2B5EF4-FFF2-40B4-BE49-F238E27FC236}">
                <a16:creationId xmlns:a16="http://schemas.microsoft.com/office/drawing/2014/main" xmlns="" id="{43AFB789-5AFF-4F28-9276-E87B39D33477}"/>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16E8457B-45ED-445F-8ADE-4D33EDEB1D7C}"/>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E0B5E7E8-2D1A-4BF8-A4CA-35E83B67E436}"/>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xmlns="" val="3026506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4BCE64-9E31-4A47-9BD0-0022050984F1}"/>
              </a:ext>
            </a:extLst>
          </p:cNvPr>
          <p:cNvSpPr>
            <a:spLocks noGrp="1"/>
          </p:cNvSpPr>
          <p:nvPr>
            <p:ph type="title"/>
          </p:nvPr>
        </p:nvSpPr>
        <p:spPr/>
        <p:txBody>
          <a:bodyPr/>
          <a:lstStyle/>
          <a:p>
            <a:r>
              <a:rPr lang="en-IN" dirty="0"/>
              <a:t>Schedule iii</a:t>
            </a:r>
          </a:p>
        </p:txBody>
      </p:sp>
      <p:sp>
        <p:nvSpPr>
          <p:cNvPr id="3" name="Content Placeholder 2">
            <a:extLst>
              <a:ext uri="{FF2B5EF4-FFF2-40B4-BE49-F238E27FC236}">
                <a16:creationId xmlns:a16="http://schemas.microsoft.com/office/drawing/2014/main" xmlns="" id="{1B8ABA71-A832-4A15-8C56-61FA927DA4F6}"/>
              </a:ext>
            </a:extLst>
          </p:cNvPr>
          <p:cNvSpPr>
            <a:spLocks noGrp="1"/>
          </p:cNvSpPr>
          <p:nvPr>
            <p:ph idx="1"/>
          </p:nvPr>
        </p:nvSpPr>
        <p:spPr/>
        <p:txBody>
          <a:bodyPr/>
          <a:lstStyle/>
          <a:p>
            <a:r>
              <a:rPr lang="en-IN" dirty="0"/>
              <a:t>Some Things that we miss out</a:t>
            </a:r>
          </a:p>
          <a:p>
            <a:pPr lvl="1"/>
            <a:r>
              <a:rPr lang="en-IN" dirty="0"/>
              <a:t>Disclosure of AS mandatory -  Sch III Disclosure are in Addition to that</a:t>
            </a:r>
          </a:p>
          <a:p>
            <a:pPr lvl="1"/>
            <a:r>
              <a:rPr lang="en-IN" dirty="0"/>
              <a:t>Narrative Description or disaggregation of items should be in Notes</a:t>
            </a:r>
          </a:p>
          <a:p>
            <a:pPr lvl="1"/>
            <a:r>
              <a:rPr lang="en-GB" dirty="0"/>
              <a:t>Each item on the face of the Balance Sheet and Statement of Profit and Loss shall be cross-referenced to any related information in the notes to accounts</a:t>
            </a:r>
          </a:p>
          <a:p>
            <a:pPr lvl="1"/>
            <a:r>
              <a:rPr lang="en-GB" dirty="0"/>
              <a:t>Once a unit of measurement is used, it should be used uniformly in the Financial Statements.</a:t>
            </a:r>
          </a:p>
          <a:p>
            <a:pPr lvl="1"/>
            <a:r>
              <a:rPr lang="en-GB" dirty="0"/>
              <a:t>Trade Payables to be split as</a:t>
            </a:r>
          </a:p>
          <a:p>
            <a:pPr lvl="2"/>
            <a:r>
              <a:rPr lang="en-GB" dirty="0"/>
              <a:t>total outstanding dues of micro enterprises and small enterprises; and</a:t>
            </a:r>
          </a:p>
          <a:p>
            <a:pPr lvl="2"/>
            <a:r>
              <a:rPr lang="en-GB" dirty="0"/>
              <a:t>total outstanding dues of creditors other than micro enterprises and small enterprises.</a:t>
            </a:r>
          </a:p>
          <a:p>
            <a:pPr lvl="1"/>
            <a:endParaRPr lang="en-IN" dirty="0"/>
          </a:p>
        </p:txBody>
      </p:sp>
      <p:sp>
        <p:nvSpPr>
          <p:cNvPr id="4" name="Date Placeholder 3">
            <a:extLst>
              <a:ext uri="{FF2B5EF4-FFF2-40B4-BE49-F238E27FC236}">
                <a16:creationId xmlns:a16="http://schemas.microsoft.com/office/drawing/2014/main" xmlns="" id="{FB71D8D4-A414-4E36-A880-ED9869776904}"/>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92DD0A58-F02A-423E-A0E6-5B0884B4A3C7}"/>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2AC01608-EAB3-4C25-8D27-BEDBB6E51D03}"/>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xmlns="" val="300935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4BCE64-9E31-4A47-9BD0-0022050984F1}"/>
              </a:ext>
            </a:extLst>
          </p:cNvPr>
          <p:cNvSpPr>
            <a:spLocks noGrp="1"/>
          </p:cNvSpPr>
          <p:nvPr>
            <p:ph type="title"/>
          </p:nvPr>
        </p:nvSpPr>
        <p:spPr/>
        <p:txBody>
          <a:bodyPr/>
          <a:lstStyle/>
          <a:p>
            <a:r>
              <a:rPr lang="en-IN" dirty="0"/>
              <a:t>Schedule iii</a:t>
            </a:r>
          </a:p>
        </p:txBody>
      </p:sp>
      <p:sp>
        <p:nvSpPr>
          <p:cNvPr id="3" name="Content Placeholder 2">
            <a:extLst>
              <a:ext uri="{FF2B5EF4-FFF2-40B4-BE49-F238E27FC236}">
                <a16:creationId xmlns:a16="http://schemas.microsoft.com/office/drawing/2014/main" xmlns="" id="{1B8ABA71-A832-4A15-8C56-61FA927DA4F6}"/>
              </a:ext>
            </a:extLst>
          </p:cNvPr>
          <p:cNvSpPr>
            <a:spLocks noGrp="1"/>
          </p:cNvSpPr>
          <p:nvPr>
            <p:ph idx="1"/>
          </p:nvPr>
        </p:nvSpPr>
        <p:spPr/>
        <p:txBody>
          <a:bodyPr/>
          <a:lstStyle/>
          <a:p>
            <a:r>
              <a:rPr lang="en-IN" dirty="0"/>
              <a:t>Some Things that we miss out</a:t>
            </a:r>
          </a:p>
          <a:p>
            <a:pPr lvl="1"/>
            <a:r>
              <a:rPr lang="en-IN" dirty="0"/>
              <a:t>No more Fixed Assets – its PPE</a:t>
            </a:r>
          </a:p>
          <a:p>
            <a:pPr lvl="1"/>
            <a:r>
              <a:rPr lang="en-IN" dirty="0"/>
              <a:t>Classification of assets to Current and Non Current – Note on how the segregation happened “Operating Cycle”</a:t>
            </a:r>
          </a:p>
          <a:p>
            <a:pPr lvl="1"/>
            <a:r>
              <a:rPr lang="en-IN" dirty="0"/>
              <a:t>Changes in Accounting Standards </a:t>
            </a:r>
          </a:p>
          <a:p>
            <a:pPr lvl="1"/>
            <a:r>
              <a:rPr lang="en-IN" dirty="0"/>
              <a:t>Deferred tax and its disclosure</a:t>
            </a:r>
          </a:p>
          <a:p>
            <a:pPr lvl="1"/>
            <a:r>
              <a:rPr lang="en-IN" dirty="0"/>
              <a:t>Employee benefits and its disclosure</a:t>
            </a:r>
            <a:endParaRPr lang="en-GB" dirty="0"/>
          </a:p>
          <a:p>
            <a:pPr lvl="1"/>
            <a:endParaRPr lang="en-IN" dirty="0"/>
          </a:p>
        </p:txBody>
      </p:sp>
      <p:sp>
        <p:nvSpPr>
          <p:cNvPr id="4" name="Date Placeholder 3">
            <a:extLst>
              <a:ext uri="{FF2B5EF4-FFF2-40B4-BE49-F238E27FC236}">
                <a16:creationId xmlns:a16="http://schemas.microsoft.com/office/drawing/2014/main" xmlns="" id="{57467766-C092-4A44-98BA-512E532EBA11}"/>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21FE359F-45B8-4110-80E8-94A7D4C51870}"/>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3CA8661E-16D9-472D-8892-B2238F0C370F}"/>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xmlns="" val="269059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4BCE64-9E31-4A47-9BD0-0022050984F1}"/>
              </a:ext>
            </a:extLst>
          </p:cNvPr>
          <p:cNvSpPr>
            <a:spLocks noGrp="1"/>
          </p:cNvSpPr>
          <p:nvPr>
            <p:ph type="title"/>
          </p:nvPr>
        </p:nvSpPr>
        <p:spPr/>
        <p:txBody>
          <a:bodyPr/>
          <a:lstStyle/>
          <a:p>
            <a:r>
              <a:rPr lang="en-IN" dirty="0"/>
              <a:t>Records to be maintained</a:t>
            </a:r>
          </a:p>
        </p:txBody>
      </p:sp>
      <p:sp>
        <p:nvSpPr>
          <p:cNvPr id="3" name="Content Placeholder 2">
            <a:extLst>
              <a:ext uri="{FF2B5EF4-FFF2-40B4-BE49-F238E27FC236}">
                <a16:creationId xmlns:a16="http://schemas.microsoft.com/office/drawing/2014/main" xmlns="" id="{1B8ABA71-A832-4A15-8C56-61FA927DA4F6}"/>
              </a:ext>
            </a:extLst>
          </p:cNvPr>
          <p:cNvSpPr>
            <a:spLocks noGrp="1"/>
          </p:cNvSpPr>
          <p:nvPr>
            <p:ph idx="1"/>
          </p:nvPr>
        </p:nvSpPr>
        <p:spPr/>
        <p:txBody>
          <a:bodyPr>
            <a:normAutofit/>
          </a:bodyPr>
          <a:lstStyle/>
          <a:p>
            <a:pPr lvl="1"/>
            <a:r>
              <a:rPr lang="en-IN" sz="2000" dirty="0"/>
              <a:t>Shareholder Register</a:t>
            </a:r>
          </a:p>
          <a:p>
            <a:pPr lvl="1"/>
            <a:r>
              <a:rPr lang="en-IN" sz="2000" dirty="0"/>
              <a:t>Director Register along with the share holding</a:t>
            </a:r>
          </a:p>
          <a:p>
            <a:pPr lvl="2"/>
            <a:r>
              <a:rPr lang="en-IN" sz="1800" dirty="0"/>
              <a:t>Disclosure of Interest</a:t>
            </a:r>
          </a:p>
          <a:p>
            <a:pPr lvl="1"/>
            <a:r>
              <a:rPr lang="en-IN" sz="2000" dirty="0"/>
              <a:t>Charge Register</a:t>
            </a:r>
          </a:p>
          <a:p>
            <a:pPr lvl="1"/>
            <a:r>
              <a:rPr lang="en-IN" sz="2000" dirty="0"/>
              <a:t>Board Minutes and GM minutes</a:t>
            </a:r>
          </a:p>
          <a:p>
            <a:pPr lvl="1"/>
            <a:r>
              <a:rPr lang="en-IN" sz="2000" dirty="0"/>
              <a:t>Fixed Asset Register</a:t>
            </a:r>
          </a:p>
          <a:p>
            <a:pPr lvl="1"/>
            <a:endParaRPr lang="en-IN" sz="2000" dirty="0"/>
          </a:p>
        </p:txBody>
      </p:sp>
      <p:sp>
        <p:nvSpPr>
          <p:cNvPr id="4" name="Date Placeholder 3">
            <a:extLst>
              <a:ext uri="{FF2B5EF4-FFF2-40B4-BE49-F238E27FC236}">
                <a16:creationId xmlns:a16="http://schemas.microsoft.com/office/drawing/2014/main" xmlns="" id="{1F1FBFBF-7EB5-493A-B09F-D4A4D5C413A3}"/>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A314F561-7A32-49A1-BE86-61E989591544}"/>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91968593-180D-4A44-AEBD-6694B1037C57}"/>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xmlns="" val="451938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FD8FCC-703F-426D-A1EC-D0B955173596}"/>
              </a:ext>
            </a:extLst>
          </p:cNvPr>
          <p:cNvSpPr>
            <a:spLocks noGrp="1"/>
          </p:cNvSpPr>
          <p:nvPr>
            <p:ph type="title"/>
          </p:nvPr>
        </p:nvSpPr>
        <p:spPr/>
        <p:txBody>
          <a:bodyPr/>
          <a:lstStyle/>
          <a:p>
            <a:r>
              <a:rPr lang="en-IN" dirty="0"/>
              <a:t>Update on companies act</a:t>
            </a:r>
          </a:p>
        </p:txBody>
      </p:sp>
      <p:sp>
        <p:nvSpPr>
          <p:cNvPr id="3" name="Text Placeholder 2">
            <a:extLst>
              <a:ext uri="{FF2B5EF4-FFF2-40B4-BE49-F238E27FC236}">
                <a16:creationId xmlns:a16="http://schemas.microsoft.com/office/drawing/2014/main" xmlns="" id="{D2D0D861-50D1-493B-B066-34F2A306776A}"/>
              </a:ext>
            </a:extLst>
          </p:cNvPr>
          <p:cNvSpPr>
            <a:spLocks noGrp="1"/>
          </p:cNvSpPr>
          <p:nvPr>
            <p:ph type="body" idx="1"/>
          </p:nvPr>
        </p:nvSpPr>
        <p:spPr/>
        <p:txBody>
          <a:bodyPr/>
          <a:lstStyle/>
          <a:p>
            <a:endParaRPr lang="en-IN" dirty="0"/>
          </a:p>
        </p:txBody>
      </p:sp>
      <p:sp>
        <p:nvSpPr>
          <p:cNvPr id="4" name="Date Placeholder 3">
            <a:extLst>
              <a:ext uri="{FF2B5EF4-FFF2-40B4-BE49-F238E27FC236}">
                <a16:creationId xmlns:a16="http://schemas.microsoft.com/office/drawing/2014/main" xmlns="" id="{A3C0F4ED-2C32-471B-8031-8FF912FDD711}"/>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CACE8BB0-146C-42B5-BCD1-BFA25C885D99}"/>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3CE812A9-9E4B-4EE6-8E96-688D2FD4599C}"/>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xmlns="" val="1344420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normAutofit/>
          </a:bodyPr>
          <a:lstStyle/>
          <a:p>
            <a:r>
              <a:rPr lang="en-IN" dirty="0"/>
              <a:t>CHANGES IN SCHEDULE III</a:t>
            </a:r>
          </a:p>
          <a:p>
            <a:pPr lvl="1"/>
            <a:r>
              <a:rPr lang="en-IN" dirty="0"/>
              <a:t>FOR NON IND AS FS</a:t>
            </a:r>
          </a:p>
          <a:p>
            <a:pPr lvl="2"/>
            <a:r>
              <a:rPr lang="en-IN" dirty="0"/>
              <a:t>ROUNDING OFF USED IN FS </a:t>
            </a:r>
            <a:r>
              <a:rPr lang="en-IN" b="1" dirty="0"/>
              <a:t>SHOULD</a:t>
            </a:r>
            <a:r>
              <a:rPr lang="en-IN" dirty="0"/>
              <a:t> BE UNIFORMLY USED THROUGHOUT</a:t>
            </a:r>
          </a:p>
          <a:p>
            <a:pPr lvl="2"/>
            <a:r>
              <a:rPr lang="en-IN" dirty="0"/>
              <a:t>FIXED ASSETS CHANGED TO PPE</a:t>
            </a:r>
          </a:p>
          <a:p>
            <a:pPr lvl="2"/>
            <a:r>
              <a:rPr lang="en-IN" dirty="0"/>
              <a:t>RESERVE AND SURPLUS CHANGED TO SURPLUS</a:t>
            </a:r>
          </a:p>
          <a:p>
            <a:pPr lvl="1"/>
            <a:r>
              <a:rPr lang="en-IN" dirty="0"/>
              <a:t>FOR IND AS FS </a:t>
            </a:r>
          </a:p>
          <a:p>
            <a:pPr lvl="2"/>
            <a:r>
              <a:rPr lang="en-IN" dirty="0"/>
              <a:t> TRADE PAYABLE MSMED DISCLOSURE INTRODUCED</a:t>
            </a:r>
          </a:p>
          <a:p>
            <a:pPr lvl="2"/>
            <a:r>
              <a:rPr lang="en-IN" dirty="0"/>
              <a:t>SECURITIES PREMIUM RESERVE CHANGED TO SECURITIES PREMIUM</a:t>
            </a:r>
          </a:p>
          <a:p>
            <a:pPr lvl="2"/>
            <a:r>
              <a:rPr lang="en-IN" dirty="0"/>
              <a:t>DISCLOSURE BY WAY OF NOTE FOR EACH RESERVE</a:t>
            </a:r>
          </a:p>
        </p:txBody>
      </p:sp>
      <p:sp>
        <p:nvSpPr>
          <p:cNvPr id="4" name="Date Placeholder 3">
            <a:extLst>
              <a:ext uri="{FF2B5EF4-FFF2-40B4-BE49-F238E27FC236}">
                <a16:creationId xmlns:a16="http://schemas.microsoft.com/office/drawing/2014/main" xmlns="" id="{27F346ED-7807-4575-8F02-13A8578B02BD}"/>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24E029D1-07DD-40AD-9822-93A31709C1BA}"/>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BFA9EBDE-B890-4BAD-B36D-AE3C297A5D0C}"/>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xmlns="" val="2576739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lstStyle/>
          <a:p>
            <a:r>
              <a:rPr lang="en-IN" dirty="0"/>
              <a:t>CHANGES IN SCHEDULE III</a:t>
            </a:r>
          </a:p>
          <a:p>
            <a:pPr lvl="1"/>
            <a:r>
              <a:rPr lang="en-IN" dirty="0"/>
              <a:t>FOR IND AS FS </a:t>
            </a:r>
          </a:p>
          <a:p>
            <a:pPr lvl="2"/>
            <a:r>
              <a:rPr lang="en-IN" dirty="0"/>
              <a:t>DETAILED TRADE RECEIVABLE AND LOANS RECEIVABLE DISCLOSURE – SECURED, UNSECURED, INCREASE IN CREDIT RISK AND CREDIT IMPAIRED</a:t>
            </a:r>
          </a:p>
          <a:p>
            <a:endParaRPr lang="en-IN" dirty="0"/>
          </a:p>
          <a:p>
            <a:r>
              <a:rPr lang="en-IN" dirty="0"/>
              <a:t>NEW FS FORMAT FOR NBFC INTRODUCED IN DIVISION III</a:t>
            </a:r>
          </a:p>
        </p:txBody>
      </p:sp>
      <p:sp>
        <p:nvSpPr>
          <p:cNvPr id="4" name="Date Placeholder 3">
            <a:extLst>
              <a:ext uri="{FF2B5EF4-FFF2-40B4-BE49-F238E27FC236}">
                <a16:creationId xmlns:a16="http://schemas.microsoft.com/office/drawing/2014/main" xmlns="" id="{9A0912FD-20E2-4A92-8F41-9CEFFBBE4D53}"/>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03B8DAC0-1688-4FE4-B85F-603FCE6088E3}"/>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489D79BB-755F-4C78-BA03-B52E5A6F2D69}"/>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xmlns="" val="2307183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lstStyle/>
          <a:p>
            <a:r>
              <a:rPr lang="en-IN" dirty="0"/>
              <a:t>SOME IMPORTANT CIRCULARS / NOTIFICATIONS</a:t>
            </a:r>
          </a:p>
          <a:p>
            <a:pPr lvl="1" algn="just"/>
            <a:r>
              <a:rPr lang="en-GB" dirty="0"/>
              <a:t>THE COMPANY TO GIVE PREFERENCE TO THE LOCAL AREA AND AREAS AROUND IT WHERE IT OPERATES, FOR CSR</a:t>
            </a:r>
          </a:p>
          <a:p>
            <a:pPr lvl="1" algn="just"/>
            <a:r>
              <a:rPr lang="en-GB" dirty="0"/>
              <a:t>SATISFACTION OF CHARGE FORM REVISED </a:t>
            </a:r>
          </a:p>
          <a:p>
            <a:pPr lvl="1" algn="just"/>
            <a:r>
              <a:rPr lang="en-GB" dirty="0"/>
              <a:t>INTRODUCTION OF NFRA AND ITS RULES</a:t>
            </a:r>
          </a:p>
          <a:p>
            <a:pPr lvl="1" algn="just"/>
            <a:r>
              <a:rPr lang="en-GB" dirty="0"/>
              <a:t>DIRECTORS REPORT TO INCLUDE POINTS ON COST RECORDS AND COMPLIANCE OF SEXUAL HARASSMENT OF WOMEN AT WORKPLACE</a:t>
            </a:r>
          </a:p>
          <a:p>
            <a:pPr lvl="1" algn="just"/>
            <a:endParaRPr lang="en-IN" dirty="0"/>
          </a:p>
        </p:txBody>
      </p:sp>
      <p:sp>
        <p:nvSpPr>
          <p:cNvPr id="4" name="Date Placeholder 3">
            <a:extLst>
              <a:ext uri="{FF2B5EF4-FFF2-40B4-BE49-F238E27FC236}">
                <a16:creationId xmlns:a16="http://schemas.microsoft.com/office/drawing/2014/main" xmlns="" id="{59CE7303-4C8E-4778-8D31-72EAD53862C5}"/>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A2A8A5D8-807A-446A-8EC7-D00AD6871F86}"/>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D43D277E-92CC-47EF-98D6-A27558B4B196}"/>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xmlns="" val="106026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D57F09-9F8D-4DEB-BB4B-9AAF97DA982F}"/>
              </a:ext>
            </a:extLst>
          </p:cNvPr>
          <p:cNvSpPr>
            <a:spLocks noGrp="1"/>
          </p:cNvSpPr>
          <p:nvPr>
            <p:ph type="title"/>
          </p:nvPr>
        </p:nvSpPr>
        <p:spPr/>
        <p:txBody>
          <a:bodyPr/>
          <a:lstStyle/>
          <a:p>
            <a:r>
              <a:rPr lang="en-IN" dirty="0"/>
              <a:t>Where to begin</a:t>
            </a:r>
          </a:p>
        </p:txBody>
      </p:sp>
      <p:sp>
        <p:nvSpPr>
          <p:cNvPr id="3" name="Content Placeholder 2">
            <a:extLst>
              <a:ext uri="{FF2B5EF4-FFF2-40B4-BE49-F238E27FC236}">
                <a16:creationId xmlns:a16="http://schemas.microsoft.com/office/drawing/2014/main" xmlns="" id="{DB7D7DC7-5EBC-46C4-A629-7172E936F524}"/>
              </a:ext>
            </a:extLst>
          </p:cNvPr>
          <p:cNvSpPr>
            <a:spLocks noGrp="1"/>
          </p:cNvSpPr>
          <p:nvPr>
            <p:ph idx="1"/>
          </p:nvPr>
        </p:nvSpPr>
        <p:spPr/>
        <p:txBody>
          <a:bodyPr>
            <a:normAutofit/>
          </a:bodyPr>
          <a:lstStyle/>
          <a:p>
            <a:r>
              <a:rPr lang="en-IN" sz="2000" dirty="0"/>
              <a:t>Planning an Audit</a:t>
            </a:r>
          </a:p>
          <a:p>
            <a:r>
              <a:rPr lang="en-IN" sz="2000" dirty="0"/>
              <a:t>Review of Financial Statements</a:t>
            </a:r>
          </a:p>
          <a:p>
            <a:r>
              <a:rPr lang="en-IN" sz="2000" dirty="0"/>
              <a:t>Compliance with Accounting Standards</a:t>
            </a:r>
          </a:p>
          <a:p>
            <a:r>
              <a:rPr lang="en-IN" sz="2000" dirty="0"/>
              <a:t>Compliance with Auditing Standards</a:t>
            </a:r>
          </a:p>
          <a:p>
            <a:r>
              <a:rPr lang="en-IN" sz="2000" dirty="0"/>
              <a:t>Internal Control over Financial Reporting</a:t>
            </a:r>
          </a:p>
          <a:p>
            <a:r>
              <a:rPr lang="en-IN" sz="2000" dirty="0"/>
              <a:t>Audit Report</a:t>
            </a:r>
          </a:p>
          <a:p>
            <a:r>
              <a:rPr lang="en-IN" sz="2000" dirty="0"/>
              <a:t>Audit Documentations</a:t>
            </a:r>
          </a:p>
        </p:txBody>
      </p:sp>
      <p:sp>
        <p:nvSpPr>
          <p:cNvPr id="4" name="Date Placeholder 3">
            <a:extLst>
              <a:ext uri="{FF2B5EF4-FFF2-40B4-BE49-F238E27FC236}">
                <a16:creationId xmlns:a16="http://schemas.microsoft.com/office/drawing/2014/main" xmlns="" id="{266F3410-857C-4202-8C28-E48520BC1C9D}"/>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EFC47369-D39E-4064-9CDF-D019B21EF161}"/>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6D072A14-4430-48AA-9648-C717ED04CDAC}"/>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xmlns="" val="4005475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lstStyle/>
          <a:p>
            <a:r>
              <a:rPr lang="en-IN" dirty="0"/>
              <a:t>SOME IMPORTANT CIRCULARS / NOTIFICATIONS</a:t>
            </a:r>
          </a:p>
          <a:p>
            <a:pPr lvl="1" algn="just"/>
            <a:r>
              <a:rPr lang="en-GB" dirty="0"/>
              <a:t>DIRECTORS REPORT OF OPC AND SMALL CO TO INCLUDE CERTAIN DISCLOSURES</a:t>
            </a:r>
          </a:p>
          <a:p>
            <a:pPr lvl="1" algn="just"/>
            <a:r>
              <a:rPr lang="en-GB" dirty="0"/>
              <a:t>PHYSICAL QUORUM PRESENT THEN NO RESTICTION IN APPROVAL OF FS, DIRECTORS REPORT THROUGH VIDEO CONFERENCING </a:t>
            </a:r>
          </a:p>
          <a:p>
            <a:pPr lvl="1" algn="just"/>
            <a:r>
              <a:rPr lang="en-GB" dirty="0"/>
              <a:t>RATIFICATION OF AUDITORS APPOINTMENT OMITTED</a:t>
            </a:r>
          </a:p>
          <a:p>
            <a:pPr lvl="1" algn="just"/>
            <a:r>
              <a:rPr lang="en-GB" dirty="0"/>
              <a:t>AMENDMENTS TO IND AS RULES MADE</a:t>
            </a:r>
          </a:p>
          <a:p>
            <a:pPr lvl="1" algn="just"/>
            <a:endParaRPr lang="en-IN" dirty="0"/>
          </a:p>
        </p:txBody>
      </p:sp>
      <p:sp>
        <p:nvSpPr>
          <p:cNvPr id="4" name="Date Placeholder 3">
            <a:extLst>
              <a:ext uri="{FF2B5EF4-FFF2-40B4-BE49-F238E27FC236}">
                <a16:creationId xmlns:a16="http://schemas.microsoft.com/office/drawing/2014/main" xmlns="" id="{66FF4F56-88B9-436B-B81E-3B34CA003407}"/>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5D155173-783B-4F0A-9B07-00F25D0D3918}"/>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5F165E52-A09C-43F4-8136-3040B7F65C61}"/>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xmlns="" val="3865878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lstStyle/>
          <a:p>
            <a:r>
              <a:rPr lang="en-IN" dirty="0"/>
              <a:t>SOME KEY CHANGES COMPANIES (AMENDMENT) ORDINANCE 2019</a:t>
            </a:r>
          </a:p>
          <a:p>
            <a:pPr lvl="1" algn="just"/>
            <a:r>
              <a:rPr lang="en-IN" dirty="0"/>
              <a:t>NEW COMPANIES INCORPORATED AFTER THE ORDINANCE – NEW PROCEDURES TO COMMENCE BUSINESS</a:t>
            </a:r>
          </a:p>
          <a:p>
            <a:pPr lvl="1" algn="just"/>
            <a:r>
              <a:rPr lang="en-IN" dirty="0"/>
              <a:t>ROC TO HAVE POWERS TO VERIFY THE REGISTERED OFFICE OF CO</a:t>
            </a:r>
          </a:p>
          <a:p>
            <a:pPr lvl="1" algn="just"/>
            <a:r>
              <a:rPr lang="en-IN" dirty="0"/>
              <a:t>CONVERSION OF PUBLIC LTD TO PRIVATE WITH C GOVT PERMISSION</a:t>
            </a:r>
          </a:p>
          <a:p>
            <a:pPr lvl="1" algn="just"/>
            <a:r>
              <a:rPr lang="en-IN" dirty="0"/>
              <a:t>PENALTY FOR ISSUE OF SHARES AT DISCOUNT </a:t>
            </a:r>
          </a:p>
          <a:p>
            <a:pPr lvl="1" algn="just"/>
            <a:r>
              <a:rPr lang="en-IN" dirty="0"/>
              <a:t>PENALTY FOR ALTERATION OF SHARE CAPITAL</a:t>
            </a:r>
          </a:p>
        </p:txBody>
      </p:sp>
      <p:sp>
        <p:nvSpPr>
          <p:cNvPr id="4" name="Date Placeholder 3">
            <a:extLst>
              <a:ext uri="{FF2B5EF4-FFF2-40B4-BE49-F238E27FC236}">
                <a16:creationId xmlns:a16="http://schemas.microsoft.com/office/drawing/2014/main" xmlns="" id="{C3ABE2F6-D1FF-49D9-9B22-58C619573502}"/>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D326024D-624F-47DA-BF93-CA8D9B21DD89}"/>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B05A966E-D3B9-48F1-B20C-473366000D1C}"/>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xmlns="" val="2568010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lstStyle/>
          <a:p>
            <a:r>
              <a:rPr lang="en-IN" dirty="0"/>
              <a:t>SOME KEY CHANGES COMPANIES (AMENDMENT) ORDINANCE 2019</a:t>
            </a:r>
          </a:p>
          <a:p>
            <a:pPr lvl="1" algn="just"/>
            <a:r>
              <a:rPr lang="en-IN" dirty="0"/>
              <a:t>CHARGE TO BE REGISTERED WITH IN 60 DAYS</a:t>
            </a:r>
          </a:p>
          <a:p>
            <a:pPr lvl="1" algn="just"/>
            <a:r>
              <a:rPr lang="en-IN" dirty="0"/>
              <a:t>SATISFACTION OF CHARGE – RECTIFICATION POWES BY C GOVT</a:t>
            </a:r>
          </a:p>
          <a:p>
            <a:pPr lvl="1" algn="just"/>
            <a:r>
              <a:rPr lang="en-IN" dirty="0"/>
              <a:t>REGISTER OF SIGNIFICANT BENEFICIAL OWNERSHIP – TIME LIMIT FOR TRIBUNAL ORDER AND PENALTY FOR OFFICERS </a:t>
            </a:r>
          </a:p>
          <a:p>
            <a:pPr lvl="1" algn="just"/>
            <a:r>
              <a:rPr lang="en-IN" dirty="0"/>
              <a:t>PENALTY TO BE LEVYED TO PROMOTORS, DIRECTORS AND KMP FOR NON DISCLOSURE OF INTEREST IN TRANSACTIONS</a:t>
            </a:r>
          </a:p>
          <a:p>
            <a:pPr lvl="1" algn="just"/>
            <a:r>
              <a:rPr lang="en-IN" dirty="0"/>
              <a:t>PENALTY OF RS 5000 FOR NON COMPLIANCE OF PROXIES FORM</a:t>
            </a:r>
          </a:p>
        </p:txBody>
      </p:sp>
      <p:sp>
        <p:nvSpPr>
          <p:cNvPr id="4" name="Date Placeholder 3">
            <a:extLst>
              <a:ext uri="{FF2B5EF4-FFF2-40B4-BE49-F238E27FC236}">
                <a16:creationId xmlns:a16="http://schemas.microsoft.com/office/drawing/2014/main" xmlns="" id="{3FC67735-266B-4910-A05C-C3AAFA2AD7E4}"/>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68C5BB6B-1408-40A9-A379-7D5F14BA7D25}"/>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7F21857A-C27A-43D6-B996-3DC996EF661F}"/>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xmlns="" val="36315235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normAutofit/>
          </a:bodyPr>
          <a:lstStyle/>
          <a:p>
            <a:r>
              <a:rPr lang="en-IN" dirty="0"/>
              <a:t>SOME KEY CHANGES COMPANIES (AMENDMENT) ORDINANCE 2019</a:t>
            </a:r>
          </a:p>
          <a:p>
            <a:pPr lvl="1" algn="just"/>
            <a:r>
              <a:rPr lang="en-IN" dirty="0"/>
              <a:t>RESOLUTIONS AND AGREEMENT TO BE FILED – PENALTY REVISED AND FOR CONTINOUS DEFAULT PENALTY INTRODUCED.</a:t>
            </a:r>
          </a:p>
          <a:p>
            <a:pPr lvl="1" algn="just"/>
            <a:r>
              <a:rPr lang="en-IN" dirty="0"/>
              <a:t>LISTED CO – PENALTY INCREASED FOR NON FILING OF REPORT ON AGM</a:t>
            </a:r>
          </a:p>
          <a:p>
            <a:pPr lvl="1" algn="just"/>
            <a:r>
              <a:rPr lang="en-IN" dirty="0"/>
              <a:t>PENALTY REVISED FOR NON FILIN OF FS WITH REGISTERAR</a:t>
            </a:r>
          </a:p>
          <a:p>
            <a:pPr lvl="1" algn="just"/>
            <a:r>
              <a:rPr lang="en-IN" dirty="0"/>
              <a:t>ADDITIONAL PENALTY INTRODUCED FOR AUDITORS FOR CONTIOUS DEFAULT FOR NON FILING OF FORM ADT3</a:t>
            </a:r>
          </a:p>
          <a:p>
            <a:pPr lvl="1" algn="just"/>
            <a:r>
              <a:rPr lang="en-IN" dirty="0"/>
              <a:t>PENALTY REVISED AND FOR CONTINOUS DEFAULT PENALTY INTRODUCED TO CO FOR NON DISCLOSURE OF DIN TO ROC BY CO AND TO DIRECTORS TO CO</a:t>
            </a:r>
          </a:p>
        </p:txBody>
      </p:sp>
      <p:sp>
        <p:nvSpPr>
          <p:cNvPr id="4" name="Date Placeholder 3">
            <a:extLst>
              <a:ext uri="{FF2B5EF4-FFF2-40B4-BE49-F238E27FC236}">
                <a16:creationId xmlns:a16="http://schemas.microsoft.com/office/drawing/2014/main" xmlns="" id="{8725F4D8-80BE-4529-BD49-2C73BA30FB7A}"/>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67C15696-1E40-468E-9E4C-FBD2D3006084}"/>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E7C9FF90-8F73-4AD5-A4C0-DBC0306B6AEC}"/>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xmlns="" val="4028600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6E6F9-56F6-4DE6-ADA4-9C18DD8ACB52}"/>
              </a:ext>
            </a:extLst>
          </p:cNvPr>
          <p:cNvSpPr>
            <a:spLocks noGrp="1"/>
          </p:cNvSpPr>
          <p:nvPr>
            <p:ph type="title"/>
          </p:nvPr>
        </p:nvSpPr>
        <p:spPr/>
        <p:txBody>
          <a:bodyPr/>
          <a:lstStyle/>
          <a:p>
            <a:r>
              <a:rPr lang="en-IN" dirty="0"/>
              <a:t>UPDATES on companies act</a:t>
            </a:r>
          </a:p>
        </p:txBody>
      </p:sp>
      <p:sp>
        <p:nvSpPr>
          <p:cNvPr id="3" name="Content Placeholder 2">
            <a:extLst>
              <a:ext uri="{FF2B5EF4-FFF2-40B4-BE49-F238E27FC236}">
                <a16:creationId xmlns:a16="http://schemas.microsoft.com/office/drawing/2014/main" xmlns="" id="{08F5C690-8EDC-4808-A51D-F75B17BD5C77}"/>
              </a:ext>
            </a:extLst>
          </p:cNvPr>
          <p:cNvSpPr>
            <a:spLocks noGrp="1"/>
          </p:cNvSpPr>
          <p:nvPr>
            <p:ph idx="1"/>
          </p:nvPr>
        </p:nvSpPr>
        <p:spPr/>
        <p:txBody>
          <a:bodyPr>
            <a:normAutofit/>
          </a:bodyPr>
          <a:lstStyle/>
          <a:p>
            <a:r>
              <a:rPr lang="en-IN" dirty="0"/>
              <a:t>SOME KEY CHANGES COMPANIES (AMENDMENT) ORDINANCE 2019</a:t>
            </a:r>
          </a:p>
          <a:p>
            <a:pPr lvl="1" algn="just"/>
            <a:r>
              <a:rPr lang="en-IN" dirty="0"/>
              <a:t>DIRECTORS EXCEEDING THE LIMIT OF DIRECTORSHIP TO BE DISQULIFIED PENALISED</a:t>
            </a:r>
          </a:p>
          <a:p>
            <a:pPr lvl="1" algn="just"/>
            <a:r>
              <a:rPr lang="en-IN" dirty="0"/>
              <a:t>NON COMPLIANCE OF SEC 197 – PENALTY INCREASED TO DIRECTOR AND NEW PENALTY INTRODUCED TO CO</a:t>
            </a:r>
          </a:p>
          <a:p>
            <a:pPr lvl="1" algn="just"/>
            <a:r>
              <a:rPr lang="en-IN" dirty="0"/>
              <a:t>PENALTY ENHANCED FOR NON COMPLIANCE OF APPOINTMENT OF KMP </a:t>
            </a:r>
          </a:p>
          <a:p>
            <a:pPr lvl="1" algn="just"/>
            <a:r>
              <a:rPr lang="en-IN" dirty="0"/>
              <a:t>PENALTY FOR FRAUD INCREASED TO 50 LAKHS</a:t>
            </a:r>
          </a:p>
        </p:txBody>
      </p:sp>
      <p:sp>
        <p:nvSpPr>
          <p:cNvPr id="4" name="Date Placeholder 3">
            <a:extLst>
              <a:ext uri="{FF2B5EF4-FFF2-40B4-BE49-F238E27FC236}">
                <a16:creationId xmlns:a16="http://schemas.microsoft.com/office/drawing/2014/main" xmlns="" id="{F6C0FEBB-5B37-4CD7-B846-381FD48622B0}"/>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B6A0A6D5-4856-4498-B09F-3CF7FB010DA5}"/>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90332991-59A4-4800-9D35-0CAD55B0C7EB}"/>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xmlns="" val="223314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FC4DBB-3981-4821-8DE8-A4A3678E2F8F}"/>
              </a:ext>
            </a:extLst>
          </p:cNvPr>
          <p:cNvSpPr>
            <a:spLocks noGrp="1"/>
          </p:cNvSpPr>
          <p:nvPr>
            <p:ph type="title"/>
          </p:nvPr>
        </p:nvSpPr>
        <p:spPr/>
        <p:txBody>
          <a:bodyPr/>
          <a:lstStyle/>
          <a:p>
            <a:r>
              <a:rPr lang="en-IN" dirty="0"/>
              <a:t>AUDIT REQUIREMENTS</a:t>
            </a:r>
          </a:p>
        </p:txBody>
      </p:sp>
      <p:sp>
        <p:nvSpPr>
          <p:cNvPr id="3" name="Text Placeholder 2">
            <a:extLst>
              <a:ext uri="{FF2B5EF4-FFF2-40B4-BE49-F238E27FC236}">
                <a16:creationId xmlns:a16="http://schemas.microsoft.com/office/drawing/2014/main" xmlns="" id="{019F1482-4D67-469D-BFD2-DEA3ACF3E53E}"/>
              </a:ext>
            </a:extLst>
          </p:cNvPr>
          <p:cNvSpPr>
            <a:spLocks noGrp="1"/>
          </p:cNvSpPr>
          <p:nvPr>
            <p:ph type="body" idx="1"/>
          </p:nvPr>
        </p:nvSpPr>
        <p:spPr/>
        <p:txBody>
          <a:bodyPr/>
          <a:lstStyle/>
          <a:p>
            <a:endParaRPr lang="en-IN" dirty="0"/>
          </a:p>
        </p:txBody>
      </p:sp>
      <p:sp>
        <p:nvSpPr>
          <p:cNvPr id="4" name="Date Placeholder 3">
            <a:extLst>
              <a:ext uri="{FF2B5EF4-FFF2-40B4-BE49-F238E27FC236}">
                <a16:creationId xmlns:a16="http://schemas.microsoft.com/office/drawing/2014/main" xmlns="" id="{91281653-6565-4D59-A870-A57D36FCC1AB}"/>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69A8D1AB-9BEB-40A0-BAF2-9C641DB5D794}"/>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2EFB3E7A-774F-44E9-A81B-19585566EBAE}"/>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xmlns="" val="2925573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Audit Requirements</a:t>
            </a:r>
          </a:p>
        </p:txBody>
      </p:sp>
      <p:sp>
        <p:nvSpPr>
          <p:cNvPr id="3" name="Content Placeholder 2"/>
          <p:cNvSpPr>
            <a:spLocks noGrp="1"/>
          </p:cNvSpPr>
          <p:nvPr>
            <p:ph idx="1"/>
          </p:nvPr>
        </p:nvSpPr>
        <p:spPr/>
        <p:txBody>
          <a:bodyPr>
            <a:normAutofit/>
          </a:bodyPr>
          <a:lstStyle/>
          <a:p>
            <a:pPr algn="just"/>
            <a:r>
              <a:rPr lang="en-IN" dirty="0"/>
              <a:t>PHYSICAL VERIFICATION OF ASSETS – ALONG WITH REASONS FOR VARIATION IF ANY</a:t>
            </a:r>
          </a:p>
          <a:p>
            <a:pPr algn="just"/>
            <a:r>
              <a:rPr lang="en-IN" dirty="0"/>
              <a:t>PHYSICAL VERIFICATION OF INVENTORY – ALONG WITH REASONS FOR VARIATION IF ANY</a:t>
            </a:r>
          </a:p>
          <a:p>
            <a:pPr algn="just"/>
            <a:r>
              <a:rPr lang="en-IN" dirty="0"/>
              <a:t>CONFIRMATION OF BALANCES OF DEBTORS ALONG WITH RECONCILIATION IF ANY</a:t>
            </a:r>
          </a:p>
          <a:p>
            <a:pPr algn="just"/>
            <a:r>
              <a:rPr lang="en-IN" dirty="0"/>
              <a:t>CONFIRMATION OF BALANCES OF CREDITORS ALONG WITH RECONCILIATION IF ANY</a:t>
            </a:r>
          </a:p>
          <a:p>
            <a:pPr algn="just"/>
            <a:r>
              <a:rPr lang="en-IN" dirty="0"/>
              <a:t>CONFIRMATION OF CREDITORS FOR CLASSIFICATION AS MSMED</a:t>
            </a:r>
          </a:p>
        </p:txBody>
      </p:sp>
      <p:sp>
        <p:nvSpPr>
          <p:cNvPr id="4" name="Date Placeholder 3">
            <a:extLst>
              <a:ext uri="{FF2B5EF4-FFF2-40B4-BE49-F238E27FC236}">
                <a16:creationId xmlns:a16="http://schemas.microsoft.com/office/drawing/2014/main" xmlns="" id="{D134B1CC-2DE3-43D2-810A-35C73DC3F062}"/>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2C424AC4-9394-4152-8F09-C481D1C0CBA5}"/>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F1265F6A-FF6D-4F0B-A021-EB251D421068}"/>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xmlns="" val="2410874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Audit Requirements</a:t>
            </a:r>
          </a:p>
        </p:txBody>
      </p:sp>
      <p:sp>
        <p:nvSpPr>
          <p:cNvPr id="3" name="Content Placeholder 2"/>
          <p:cNvSpPr>
            <a:spLocks noGrp="1"/>
          </p:cNvSpPr>
          <p:nvPr>
            <p:ph idx="1"/>
          </p:nvPr>
        </p:nvSpPr>
        <p:spPr/>
        <p:txBody>
          <a:bodyPr>
            <a:normAutofit/>
          </a:bodyPr>
          <a:lstStyle/>
          <a:p>
            <a:pPr algn="just"/>
            <a:r>
              <a:rPr lang="en-IN" dirty="0"/>
              <a:t>CONFIRMATION OF BALANCES OF BETWEEN INTER COMPANIES (GROUP CONCERNS)</a:t>
            </a:r>
          </a:p>
          <a:p>
            <a:pPr algn="just"/>
            <a:r>
              <a:rPr lang="en-IN" dirty="0"/>
              <a:t>LIST OF RELATED PARTIES ALONG WITH TRANSACTIONS ENTERED WITH THEM</a:t>
            </a:r>
          </a:p>
          <a:p>
            <a:pPr algn="just"/>
            <a:r>
              <a:rPr lang="en-IN" dirty="0"/>
              <a:t> CONFIRMATION OF BALANCE OF ALL THE BANK ACCOUNTS AS ON 31ST MARCH 2019.</a:t>
            </a:r>
          </a:p>
          <a:p>
            <a:pPr algn="just"/>
            <a:r>
              <a:rPr lang="en-IN" dirty="0"/>
              <a:t>PHYSICAL CASH CONFIRMATION AS ON 31ST MARCH 2019 ALONG WITH COPY OF THE CASH BOOK BALANCE.</a:t>
            </a:r>
          </a:p>
        </p:txBody>
      </p:sp>
      <p:sp>
        <p:nvSpPr>
          <p:cNvPr id="4" name="Date Placeholder 3">
            <a:extLst>
              <a:ext uri="{FF2B5EF4-FFF2-40B4-BE49-F238E27FC236}">
                <a16:creationId xmlns:a16="http://schemas.microsoft.com/office/drawing/2014/main" xmlns="" id="{E715CB8C-4D51-491F-9B64-1D88AABB19E2}"/>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C54DF521-CBF8-47ED-83F4-2F8974E05A2C}"/>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7CF6BA3D-86E1-4FDE-BBE9-D7C33483DA3E}"/>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xmlns="" val="783124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Audit Requirements</a:t>
            </a:r>
          </a:p>
        </p:txBody>
      </p:sp>
      <p:sp>
        <p:nvSpPr>
          <p:cNvPr id="3" name="Content Placeholder 2"/>
          <p:cNvSpPr>
            <a:spLocks noGrp="1"/>
          </p:cNvSpPr>
          <p:nvPr>
            <p:ph idx="1"/>
          </p:nvPr>
        </p:nvSpPr>
        <p:spPr/>
        <p:txBody>
          <a:bodyPr>
            <a:normAutofit/>
          </a:bodyPr>
          <a:lstStyle/>
          <a:p>
            <a:pPr algn="just"/>
            <a:r>
              <a:rPr lang="en-IN" dirty="0"/>
              <a:t>CONFIRMATION OF BALANCE OF BANK DEPOSIT AND THE INTEREST ACCRUED.</a:t>
            </a:r>
          </a:p>
          <a:p>
            <a:pPr algn="just"/>
            <a:r>
              <a:rPr lang="en-IN" dirty="0"/>
              <a:t>COPIES OF BOARD RESOLUTIONS PASSED DURING THE YEAR</a:t>
            </a:r>
          </a:p>
          <a:p>
            <a:pPr algn="just"/>
            <a:r>
              <a:rPr lang="en-IN" dirty="0"/>
              <a:t>REGISTERS UNDER COMPANIES ACT 2013 FOR VERIFICATION</a:t>
            </a:r>
          </a:p>
          <a:p>
            <a:pPr algn="just"/>
            <a:r>
              <a:rPr lang="en-IN" dirty="0"/>
              <a:t>CONFIRMATION OF BALANCE OF ELECTRICITY DEPOSIT AND THE INTEREST ACCRUED.</a:t>
            </a:r>
          </a:p>
        </p:txBody>
      </p:sp>
      <p:sp>
        <p:nvSpPr>
          <p:cNvPr id="4" name="Date Placeholder 3">
            <a:extLst>
              <a:ext uri="{FF2B5EF4-FFF2-40B4-BE49-F238E27FC236}">
                <a16:creationId xmlns:a16="http://schemas.microsoft.com/office/drawing/2014/main" xmlns="" id="{AB61DE2C-562F-4EE7-819D-D9F7BF6EE59D}"/>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FAE29052-14AB-44C6-A935-D30A5DB7FD5D}"/>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FA421298-AC8C-4FE7-A435-39580D999F66}"/>
              </a:ext>
            </a:extLst>
          </p:cNvPr>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xmlns="" val="4823755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Audit Requirements</a:t>
            </a:r>
          </a:p>
        </p:txBody>
      </p:sp>
      <p:sp>
        <p:nvSpPr>
          <p:cNvPr id="3" name="Content Placeholder 2"/>
          <p:cNvSpPr>
            <a:spLocks noGrp="1"/>
          </p:cNvSpPr>
          <p:nvPr>
            <p:ph idx="1"/>
          </p:nvPr>
        </p:nvSpPr>
        <p:spPr/>
        <p:txBody>
          <a:bodyPr>
            <a:normAutofit/>
          </a:bodyPr>
          <a:lstStyle/>
          <a:p>
            <a:pPr algn="just"/>
            <a:endParaRPr lang="en-IN" dirty="0"/>
          </a:p>
          <a:p>
            <a:pPr algn="just"/>
            <a:endParaRPr lang="en-IN" dirty="0"/>
          </a:p>
          <a:p>
            <a:pPr algn="just"/>
            <a:endParaRPr lang="en-IN" dirty="0"/>
          </a:p>
          <a:p>
            <a:pPr algn="just"/>
            <a:r>
              <a:rPr lang="en-IN" dirty="0"/>
              <a:t>LIST OF CONTINGENT LIABILITY AS ON 31ST MARCH 2019</a:t>
            </a:r>
          </a:p>
          <a:p>
            <a:pPr algn="just"/>
            <a:r>
              <a:rPr lang="en-IN" dirty="0"/>
              <a:t>CONFIRMATION OF STOCK WITH SUB CONTRACTORS ALONG WITH RECONCILIATION IF ANY</a:t>
            </a:r>
          </a:p>
          <a:p>
            <a:pPr algn="just"/>
            <a:r>
              <a:rPr lang="en-IN" dirty="0"/>
              <a:t>RECONCILIATION OF INWARD AND OUTWARD SUPPLY WITH GST RETURN</a:t>
            </a:r>
          </a:p>
          <a:p>
            <a:pPr lvl="1" algn="just"/>
            <a:r>
              <a:rPr lang="en-IN" dirty="0"/>
              <a:t>STATE WISE / GSTIN WISE</a:t>
            </a:r>
          </a:p>
          <a:p>
            <a:pPr algn="just"/>
            <a:r>
              <a:rPr lang="en-IN" dirty="0"/>
              <a:t>COPIES OF ORDERS RECEIVED DURING THE YEAR – INCOME TAX / VAT / EXCISE / ST</a:t>
            </a:r>
          </a:p>
          <a:p>
            <a:pPr algn="just"/>
            <a:r>
              <a:rPr lang="en-IN" dirty="0"/>
              <a:t>LIST OF FIXED ASSETS CAPITALISED DURING THE YEAR</a:t>
            </a:r>
          </a:p>
          <a:p>
            <a:pPr algn="just"/>
            <a:endParaRPr lang="en-IN" dirty="0"/>
          </a:p>
          <a:p>
            <a:pPr marL="0" indent="0" algn="just">
              <a:buNone/>
            </a:pPr>
            <a:endParaRPr lang="en-IN" dirty="0"/>
          </a:p>
          <a:p>
            <a:pPr algn="just"/>
            <a:endParaRPr lang="en-IN" dirty="0"/>
          </a:p>
          <a:p>
            <a:pPr lvl="1" algn="just"/>
            <a:endParaRPr lang="en-IN" dirty="0"/>
          </a:p>
        </p:txBody>
      </p:sp>
      <p:sp>
        <p:nvSpPr>
          <p:cNvPr id="4" name="Date Placeholder 3">
            <a:extLst>
              <a:ext uri="{FF2B5EF4-FFF2-40B4-BE49-F238E27FC236}">
                <a16:creationId xmlns:a16="http://schemas.microsoft.com/office/drawing/2014/main" xmlns="" id="{C7CBD68E-6473-45DE-BA53-76065B834AC4}"/>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71140E0B-C0BE-45C1-AEB2-81328D0FE1F6}"/>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24729D6A-7A5D-43BC-BC5E-FBA340AB77F2}"/>
              </a:ext>
            </a:extLst>
          </p:cNvPr>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xmlns="" val="2224655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D57F09-9F8D-4DEB-BB4B-9AAF97DA982F}"/>
              </a:ext>
            </a:extLst>
          </p:cNvPr>
          <p:cNvSpPr>
            <a:spLocks noGrp="1"/>
          </p:cNvSpPr>
          <p:nvPr>
            <p:ph type="title"/>
          </p:nvPr>
        </p:nvSpPr>
        <p:spPr/>
        <p:txBody>
          <a:bodyPr/>
          <a:lstStyle/>
          <a:p>
            <a:r>
              <a:rPr lang="en-IN" dirty="0"/>
              <a:t>Nature of company</a:t>
            </a:r>
          </a:p>
        </p:txBody>
      </p:sp>
      <p:sp>
        <p:nvSpPr>
          <p:cNvPr id="3" name="Content Placeholder 2">
            <a:extLst>
              <a:ext uri="{FF2B5EF4-FFF2-40B4-BE49-F238E27FC236}">
                <a16:creationId xmlns:a16="http://schemas.microsoft.com/office/drawing/2014/main" xmlns="" id="{DB7D7DC7-5EBC-46C4-A629-7172E936F524}"/>
              </a:ext>
            </a:extLst>
          </p:cNvPr>
          <p:cNvSpPr>
            <a:spLocks noGrp="1"/>
          </p:cNvSpPr>
          <p:nvPr>
            <p:ph idx="1"/>
          </p:nvPr>
        </p:nvSpPr>
        <p:spPr/>
        <p:txBody>
          <a:bodyPr>
            <a:normAutofit/>
          </a:bodyPr>
          <a:lstStyle/>
          <a:p>
            <a:r>
              <a:rPr lang="en-IN" sz="2000" dirty="0"/>
              <a:t>Private Limited Company</a:t>
            </a:r>
          </a:p>
          <a:p>
            <a:r>
              <a:rPr lang="en-IN" sz="2000" dirty="0"/>
              <a:t>One Person Company</a:t>
            </a:r>
          </a:p>
          <a:p>
            <a:r>
              <a:rPr lang="en-IN" sz="2000" dirty="0"/>
              <a:t>Small Company</a:t>
            </a:r>
          </a:p>
        </p:txBody>
      </p:sp>
      <p:sp>
        <p:nvSpPr>
          <p:cNvPr id="5" name="Rectangle: Rounded Corners 4">
            <a:extLst>
              <a:ext uri="{FF2B5EF4-FFF2-40B4-BE49-F238E27FC236}">
                <a16:creationId xmlns:a16="http://schemas.microsoft.com/office/drawing/2014/main" xmlns="" id="{EE529D8F-A104-4E38-B4DA-9A17B7ABA09D}"/>
              </a:ext>
            </a:extLst>
          </p:cNvPr>
          <p:cNvSpPr/>
          <p:nvPr/>
        </p:nvSpPr>
        <p:spPr>
          <a:xfrm>
            <a:off x="6524625" y="4467224"/>
            <a:ext cx="4829175" cy="17621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GB" dirty="0"/>
              <a:t>Paid-up SC of which does not exceed 50 lakh or such higher not be more than 10 crore and</a:t>
            </a:r>
          </a:p>
          <a:p>
            <a:r>
              <a:rPr lang="en-GB" dirty="0"/>
              <a:t>Turnover of which </a:t>
            </a:r>
            <a:r>
              <a:rPr lang="en-GB" baseline="30000" dirty="0"/>
              <a:t> </a:t>
            </a:r>
            <a:r>
              <a:rPr lang="en-GB" dirty="0"/>
              <a:t>as per profit and loss account for the immediately preceding financial year does not exceed 2 crore or such higher not be more than 100 crore</a:t>
            </a:r>
          </a:p>
        </p:txBody>
      </p:sp>
      <p:sp>
        <p:nvSpPr>
          <p:cNvPr id="4" name="Date Placeholder 3">
            <a:extLst>
              <a:ext uri="{FF2B5EF4-FFF2-40B4-BE49-F238E27FC236}">
                <a16:creationId xmlns:a16="http://schemas.microsoft.com/office/drawing/2014/main" xmlns="" id="{80440E1A-8CA9-4000-AB52-C9AC830C5142}"/>
              </a:ext>
            </a:extLst>
          </p:cNvPr>
          <p:cNvSpPr>
            <a:spLocks noGrp="1"/>
          </p:cNvSpPr>
          <p:nvPr>
            <p:ph type="dt" sz="half" idx="10"/>
          </p:nvPr>
        </p:nvSpPr>
        <p:spPr/>
        <p:txBody>
          <a:bodyPr/>
          <a:lstStyle/>
          <a:p>
            <a:r>
              <a:rPr lang="en-US"/>
              <a:t>18-01-2019</a:t>
            </a:r>
            <a:endParaRPr lang="en-US" dirty="0"/>
          </a:p>
        </p:txBody>
      </p:sp>
      <p:sp>
        <p:nvSpPr>
          <p:cNvPr id="6" name="Footer Placeholder 5">
            <a:extLst>
              <a:ext uri="{FF2B5EF4-FFF2-40B4-BE49-F238E27FC236}">
                <a16:creationId xmlns:a16="http://schemas.microsoft.com/office/drawing/2014/main" xmlns="" id="{F6E883E1-9CF6-4361-B085-8ABE1B82FFC4}"/>
              </a:ext>
            </a:extLst>
          </p:cNvPr>
          <p:cNvSpPr>
            <a:spLocks noGrp="1"/>
          </p:cNvSpPr>
          <p:nvPr>
            <p:ph type="ftr" sz="quarter" idx="11"/>
          </p:nvPr>
        </p:nvSpPr>
        <p:spPr/>
        <p:txBody>
          <a:bodyPr/>
          <a:lstStyle/>
          <a:p>
            <a:r>
              <a:rPr lang="en-GB"/>
              <a:t>Suri &amp; Co, Quality Control Wing</a:t>
            </a:r>
            <a:endParaRPr lang="en-US" dirty="0"/>
          </a:p>
        </p:txBody>
      </p:sp>
      <p:sp>
        <p:nvSpPr>
          <p:cNvPr id="7" name="Slide Number Placeholder 6">
            <a:extLst>
              <a:ext uri="{FF2B5EF4-FFF2-40B4-BE49-F238E27FC236}">
                <a16:creationId xmlns:a16="http://schemas.microsoft.com/office/drawing/2014/main" xmlns="" id="{9FD7B9B5-BCCD-474F-AB4E-5F07B11A142D}"/>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xmlns="" val="3421774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1FCE7E-5896-4FFB-BA52-A2FF383D7E01}"/>
              </a:ext>
            </a:extLst>
          </p:cNvPr>
          <p:cNvSpPr>
            <a:spLocks noGrp="1"/>
          </p:cNvSpPr>
          <p:nvPr>
            <p:ph type="title"/>
          </p:nvPr>
        </p:nvSpPr>
        <p:spPr/>
        <p:txBody>
          <a:bodyPr/>
          <a:lstStyle/>
          <a:p>
            <a:r>
              <a:rPr lang="en-IN" dirty="0"/>
              <a:t>Thank you</a:t>
            </a:r>
          </a:p>
        </p:txBody>
      </p:sp>
      <p:pic>
        <p:nvPicPr>
          <p:cNvPr id="6" name="Content Placeholder 5">
            <a:extLst>
              <a:ext uri="{FF2B5EF4-FFF2-40B4-BE49-F238E27FC236}">
                <a16:creationId xmlns:a16="http://schemas.microsoft.com/office/drawing/2014/main" xmlns="" id="{D5A6FC05-88D5-45D7-B488-89BE3C580A39}"/>
              </a:ext>
            </a:extLst>
          </p:cNvPr>
          <p:cNvPicPr>
            <a:picLocks noGrp="1" noChangeAspect="1"/>
          </p:cNvPicPr>
          <p:nvPr>
            <p:ph idx="1"/>
          </p:nvPr>
        </p:nvPicPr>
        <p:blipFill>
          <a:blip r:embed="rId2"/>
          <a:stretch>
            <a:fillRect/>
          </a:stretch>
        </p:blipFill>
        <p:spPr>
          <a:xfrm>
            <a:off x="3691629" y="552451"/>
            <a:ext cx="5204721" cy="4580958"/>
          </a:xfrm>
        </p:spPr>
      </p:pic>
      <p:sp>
        <p:nvSpPr>
          <p:cNvPr id="4" name="Text Placeholder 3">
            <a:extLst>
              <a:ext uri="{FF2B5EF4-FFF2-40B4-BE49-F238E27FC236}">
                <a16:creationId xmlns:a16="http://schemas.microsoft.com/office/drawing/2014/main" xmlns="" id="{F5123453-242E-43A7-8FE9-BB5377C9EB9B}"/>
              </a:ext>
            </a:extLst>
          </p:cNvPr>
          <p:cNvSpPr>
            <a:spLocks noGrp="1"/>
          </p:cNvSpPr>
          <p:nvPr>
            <p:ph type="body" sz="half" idx="2"/>
          </p:nvPr>
        </p:nvSpPr>
        <p:spPr/>
        <p:txBody>
          <a:bodyPr>
            <a:normAutofit fontScale="92500" lnSpcReduction="20000"/>
          </a:bodyPr>
          <a:lstStyle/>
          <a:p>
            <a:r>
              <a:rPr lang="en-IN" dirty="0"/>
              <a:t>CA G Rengarajan</a:t>
            </a:r>
          </a:p>
          <a:p>
            <a:r>
              <a:rPr lang="en-IN" dirty="0"/>
              <a:t>Partner</a:t>
            </a:r>
          </a:p>
          <a:p>
            <a:r>
              <a:rPr lang="en-IN" dirty="0"/>
              <a:t>Suri &amp; Co, Chartered Accountants</a:t>
            </a:r>
          </a:p>
        </p:txBody>
      </p:sp>
      <p:sp>
        <p:nvSpPr>
          <p:cNvPr id="3" name="Date Placeholder 2">
            <a:extLst>
              <a:ext uri="{FF2B5EF4-FFF2-40B4-BE49-F238E27FC236}">
                <a16:creationId xmlns:a16="http://schemas.microsoft.com/office/drawing/2014/main" xmlns="" id="{970710CF-615C-430A-996E-91323F4D16A3}"/>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3BB3414F-2701-4489-9889-B25CA0B13B87}"/>
              </a:ext>
            </a:extLst>
          </p:cNvPr>
          <p:cNvSpPr>
            <a:spLocks noGrp="1"/>
          </p:cNvSpPr>
          <p:nvPr>
            <p:ph type="ftr" sz="quarter" idx="11"/>
          </p:nvPr>
        </p:nvSpPr>
        <p:spPr/>
        <p:txBody>
          <a:bodyPr/>
          <a:lstStyle/>
          <a:p>
            <a:r>
              <a:rPr lang="en-GB"/>
              <a:t>Suri &amp; Co, Quality Control Wing</a:t>
            </a:r>
            <a:endParaRPr lang="en-US" dirty="0"/>
          </a:p>
        </p:txBody>
      </p:sp>
      <p:sp>
        <p:nvSpPr>
          <p:cNvPr id="7" name="Slide Number Placeholder 6">
            <a:extLst>
              <a:ext uri="{FF2B5EF4-FFF2-40B4-BE49-F238E27FC236}">
                <a16:creationId xmlns:a16="http://schemas.microsoft.com/office/drawing/2014/main" xmlns="" id="{479DE797-08EE-4637-8D6F-A8133FAE4FFE}"/>
              </a:ext>
            </a:extLst>
          </p:cNvPr>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xmlns="" val="2145006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D57F09-9F8D-4DEB-BB4B-9AAF97DA982F}"/>
              </a:ext>
            </a:extLst>
          </p:cNvPr>
          <p:cNvSpPr>
            <a:spLocks noGrp="1"/>
          </p:cNvSpPr>
          <p:nvPr>
            <p:ph type="title"/>
          </p:nvPr>
        </p:nvSpPr>
        <p:spPr/>
        <p:txBody>
          <a:bodyPr/>
          <a:lstStyle/>
          <a:p>
            <a:r>
              <a:rPr lang="en-IN" dirty="0"/>
              <a:t>Compliance by management</a:t>
            </a:r>
          </a:p>
        </p:txBody>
      </p:sp>
      <p:graphicFrame>
        <p:nvGraphicFramePr>
          <p:cNvPr id="7" name="Content Placeholder 6">
            <a:extLst>
              <a:ext uri="{FF2B5EF4-FFF2-40B4-BE49-F238E27FC236}">
                <a16:creationId xmlns:a16="http://schemas.microsoft.com/office/drawing/2014/main" xmlns="" id="{C194A7E8-CC5D-4F0E-84C6-73FABB7E092D}"/>
              </a:ext>
            </a:extLst>
          </p:cNvPr>
          <p:cNvGraphicFramePr>
            <a:graphicFrameLocks noGrp="1"/>
          </p:cNvGraphicFramePr>
          <p:nvPr>
            <p:ph idx="1"/>
            <p:extLst>
              <p:ext uri="{D42A27DB-BD31-4B8C-83A1-F6EECF244321}">
                <p14:modId xmlns:p14="http://schemas.microsoft.com/office/powerpoint/2010/main" xmlns="" val="3618034390"/>
              </p:ext>
            </p:extLst>
          </p:nvPr>
        </p:nvGraphicFramePr>
        <p:xfrm>
          <a:off x="485775" y="1828800"/>
          <a:ext cx="111252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xmlns="" id="{E7DB40F0-BB32-41C2-8827-FDEF159EBB96}"/>
              </a:ext>
            </a:extLst>
          </p:cNvPr>
          <p:cNvSpPr>
            <a:spLocks noGrp="1"/>
          </p:cNvSpPr>
          <p:nvPr>
            <p:ph type="dt" sz="half" idx="10"/>
          </p:nvPr>
        </p:nvSpPr>
        <p:spPr/>
        <p:txBody>
          <a:bodyPr/>
          <a:lstStyle/>
          <a:p>
            <a:r>
              <a:rPr lang="en-US"/>
              <a:t>18-01-2019</a:t>
            </a:r>
            <a:endParaRPr lang="en-US" dirty="0"/>
          </a:p>
        </p:txBody>
      </p:sp>
      <p:sp>
        <p:nvSpPr>
          <p:cNvPr id="4" name="Footer Placeholder 3">
            <a:extLst>
              <a:ext uri="{FF2B5EF4-FFF2-40B4-BE49-F238E27FC236}">
                <a16:creationId xmlns:a16="http://schemas.microsoft.com/office/drawing/2014/main" xmlns="" id="{CFD1FAC0-BE82-4B16-A1DE-F2F4595CF35C}"/>
              </a:ext>
            </a:extLst>
          </p:cNvPr>
          <p:cNvSpPr>
            <a:spLocks noGrp="1"/>
          </p:cNvSpPr>
          <p:nvPr>
            <p:ph type="ftr" sz="quarter" idx="11"/>
          </p:nvPr>
        </p:nvSpPr>
        <p:spPr/>
        <p:txBody>
          <a:bodyPr/>
          <a:lstStyle/>
          <a:p>
            <a:r>
              <a:rPr lang="en-GB"/>
              <a:t>Suri &amp; Co, Quality Control Wing</a:t>
            </a:r>
            <a:endParaRPr lang="en-US" dirty="0"/>
          </a:p>
        </p:txBody>
      </p:sp>
      <p:sp>
        <p:nvSpPr>
          <p:cNvPr id="5" name="Slide Number Placeholder 4">
            <a:extLst>
              <a:ext uri="{FF2B5EF4-FFF2-40B4-BE49-F238E27FC236}">
                <a16:creationId xmlns:a16="http://schemas.microsoft.com/office/drawing/2014/main" xmlns="" id="{28BF5BDC-BC5B-4C9F-B2AD-83647275AE27}"/>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xmlns="" val="686211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4C07B0-674E-4E04-A157-11570986A233}"/>
              </a:ext>
            </a:extLst>
          </p:cNvPr>
          <p:cNvSpPr>
            <a:spLocks noGrp="1"/>
          </p:cNvSpPr>
          <p:nvPr>
            <p:ph type="title"/>
          </p:nvPr>
        </p:nvSpPr>
        <p:spPr/>
        <p:txBody>
          <a:bodyPr/>
          <a:lstStyle/>
          <a:p>
            <a:r>
              <a:rPr lang="en-IN" dirty="0"/>
              <a:t>Board meeting</a:t>
            </a:r>
          </a:p>
        </p:txBody>
      </p:sp>
      <p:sp>
        <p:nvSpPr>
          <p:cNvPr id="3" name="Content Placeholder 2">
            <a:extLst>
              <a:ext uri="{FF2B5EF4-FFF2-40B4-BE49-F238E27FC236}">
                <a16:creationId xmlns:a16="http://schemas.microsoft.com/office/drawing/2014/main" xmlns="" id="{766A9EA1-0B9F-4DFC-B881-C00A7F495F53}"/>
              </a:ext>
            </a:extLst>
          </p:cNvPr>
          <p:cNvSpPr>
            <a:spLocks noGrp="1"/>
          </p:cNvSpPr>
          <p:nvPr>
            <p:ph idx="1"/>
          </p:nvPr>
        </p:nvSpPr>
        <p:spPr/>
        <p:txBody>
          <a:bodyPr/>
          <a:lstStyle/>
          <a:p>
            <a:r>
              <a:rPr lang="en-IN" dirty="0"/>
              <a:t>7 Days notice</a:t>
            </a:r>
          </a:p>
          <a:p>
            <a:r>
              <a:rPr lang="en-IN" dirty="0"/>
              <a:t>2 or 1/3</a:t>
            </a:r>
            <a:r>
              <a:rPr lang="en-IN" baseline="30000" dirty="0"/>
              <a:t>rd</a:t>
            </a:r>
            <a:r>
              <a:rPr lang="en-IN" dirty="0"/>
              <a:t> Number for Quorum</a:t>
            </a:r>
          </a:p>
          <a:p>
            <a:r>
              <a:rPr lang="en-IN" dirty="0"/>
              <a:t>Min of 4 in a year – Small Co min of 2</a:t>
            </a:r>
          </a:p>
          <a:p>
            <a:r>
              <a:rPr lang="en-IN" dirty="0"/>
              <a:t>Interval shouldn’t exceed 120 days</a:t>
            </a:r>
          </a:p>
        </p:txBody>
      </p:sp>
      <p:sp>
        <p:nvSpPr>
          <p:cNvPr id="4" name="Date Placeholder 3">
            <a:extLst>
              <a:ext uri="{FF2B5EF4-FFF2-40B4-BE49-F238E27FC236}">
                <a16:creationId xmlns:a16="http://schemas.microsoft.com/office/drawing/2014/main" xmlns="" id="{29489F52-78C3-4993-830C-6E2FA7A47CB9}"/>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7049B2C6-7049-4F22-B0B3-2E9129FBC3E1}"/>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E005BD5A-491E-4CC6-99CF-3951E704A49B}"/>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xmlns="" val="1232657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4C07B0-674E-4E04-A157-11570986A233}"/>
              </a:ext>
            </a:extLst>
          </p:cNvPr>
          <p:cNvSpPr>
            <a:spLocks noGrp="1"/>
          </p:cNvSpPr>
          <p:nvPr>
            <p:ph type="title"/>
          </p:nvPr>
        </p:nvSpPr>
        <p:spPr/>
        <p:txBody>
          <a:bodyPr/>
          <a:lstStyle/>
          <a:p>
            <a:r>
              <a:rPr lang="en-IN" dirty="0"/>
              <a:t>Annual general meeting</a:t>
            </a:r>
          </a:p>
        </p:txBody>
      </p:sp>
      <p:sp>
        <p:nvSpPr>
          <p:cNvPr id="3" name="Content Placeholder 2">
            <a:extLst>
              <a:ext uri="{FF2B5EF4-FFF2-40B4-BE49-F238E27FC236}">
                <a16:creationId xmlns:a16="http://schemas.microsoft.com/office/drawing/2014/main" xmlns="" id="{766A9EA1-0B9F-4DFC-B881-C00A7F495F53}"/>
              </a:ext>
            </a:extLst>
          </p:cNvPr>
          <p:cNvSpPr>
            <a:spLocks noGrp="1"/>
          </p:cNvSpPr>
          <p:nvPr>
            <p:ph idx="1"/>
          </p:nvPr>
        </p:nvSpPr>
        <p:spPr/>
        <p:txBody>
          <a:bodyPr/>
          <a:lstStyle/>
          <a:p>
            <a:r>
              <a:rPr lang="en-IN" dirty="0"/>
              <a:t>21 Clear Days notice</a:t>
            </a:r>
          </a:p>
          <a:p>
            <a:r>
              <a:rPr lang="en-IN" dirty="0"/>
              <a:t>Within 6 Months from end of FY</a:t>
            </a:r>
          </a:p>
          <a:p>
            <a:r>
              <a:rPr lang="en-IN" dirty="0"/>
              <a:t>Preferable at RO Else in the same city</a:t>
            </a:r>
          </a:p>
          <a:p>
            <a:r>
              <a:rPr lang="en-IN" dirty="0"/>
              <a:t>Quorum – 2</a:t>
            </a:r>
          </a:p>
          <a:p>
            <a:r>
              <a:rPr lang="en-IN" dirty="0"/>
              <a:t>Auditor to attend all General Meeting </a:t>
            </a:r>
          </a:p>
        </p:txBody>
      </p:sp>
      <p:sp>
        <p:nvSpPr>
          <p:cNvPr id="4" name="Rectangle: Rounded Corners 3">
            <a:extLst>
              <a:ext uri="{FF2B5EF4-FFF2-40B4-BE49-F238E27FC236}">
                <a16:creationId xmlns:a16="http://schemas.microsoft.com/office/drawing/2014/main" xmlns="" id="{9D303597-70AE-4FF8-899A-E0AD490DD620}"/>
              </a:ext>
            </a:extLst>
          </p:cNvPr>
          <p:cNvSpPr/>
          <p:nvPr/>
        </p:nvSpPr>
        <p:spPr>
          <a:xfrm>
            <a:off x="7753350" y="2180496"/>
            <a:ext cx="3714750" cy="16097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GB" dirty="0"/>
              <a:t>Annual general meeting of an unlisted company may be held at any place in India if consent is given in writing or by electronic mode by all the members in advance</a:t>
            </a:r>
            <a:endParaRPr lang="en-IN" dirty="0"/>
          </a:p>
        </p:txBody>
      </p:sp>
      <p:sp>
        <p:nvSpPr>
          <p:cNvPr id="5" name="Rectangle: Rounded Corners 4">
            <a:extLst>
              <a:ext uri="{FF2B5EF4-FFF2-40B4-BE49-F238E27FC236}">
                <a16:creationId xmlns:a16="http://schemas.microsoft.com/office/drawing/2014/main" xmlns="" id="{861E5E88-3AE4-4C76-8E82-C30C09B7A982}"/>
              </a:ext>
            </a:extLst>
          </p:cNvPr>
          <p:cNvSpPr/>
          <p:nvPr/>
        </p:nvSpPr>
        <p:spPr>
          <a:xfrm>
            <a:off x="5362575" y="4248150"/>
            <a:ext cx="6162675" cy="24193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GB" dirty="0"/>
              <a:t>All notices relating to, any general meeting shall be forwarded to the auditor of the company, </a:t>
            </a:r>
            <a:r>
              <a:rPr lang="en-GB" b="1" dirty="0"/>
              <a:t>and</a:t>
            </a:r>
            <a:r>
              <a:rPr lang="en-GB" dirty="0"/>
              <a:t> the auditor shall, unless otherwise exempted by the company, attend either by himself or through his authorised representative, who shall also be qualified to be an auditor, any general meeting and shall have right to be heard at such meeting on any part of the business which concerns him as the auditor.</a:t>
            </a:r>
            <a:endParaRPr lang="en-IN" dirty="0"/>
          </a:p>
        </p:txBody>
      </p:sp>
      <p:sp>
        <p:nvSpPr>
          <p:cNvPr id="6" name="Date Placeholder 5">
            <a:extLst>
              <a:ext uri="{FF2B5EF4-FFF2-40B4-BE49-F238E27FC236}">
                <a16:creationId xmlns:a16="http://schemas.microsoft.com/office/drawing/2014/main" xmlns="" id="{B8AAB0F4-8525-4D53-8748-FDD1C6A49453}"/>
              </a:ext>
            </a:extLst>
          </p:cNvPr>
          <p:cNvSpPr>
            <a:spLocks noGrp="1"/>
          </p:cNvSpPr>
          <p:nvPr>
            <p:ph type="dt" sz="half" idx="10"/>
          </p:nvPr>
        </p:nvSpPr>
        <p:spPr/>
        <p:txBody>
          <a:bodyPr/>
          <a:lstStyle/>
          <a:p>
            <a:r>
              <a:rPr lang="en-US"/>
              <a:t>18-01-2019</a:t>
            </a:r>
            <a:endParaRPr lang="en-US" dirty="0"/>
          </a:p>
        </p:txBody>
      </p:sp>
      <p:sp>
        <p:nvSpPr>
          <p:cNvPr id="7" name="Footer Placeholder 6">
            <a:extLst>
              <a:ext uri="{FF2B5EF4-FFF2-40B4-BE49-F238E27FC236}">
                <a16:creationId xmlns:a16="http://schemas.microsoft.com/office/drawing/2014/main" xmlns="" id="{C05131B1-FE60-405A-AE6C-9DFF7F45B525}"/>
              </a:ext>
            </a:extLst>
          </p:cNvPr>
          <p:cNvSpPr>
            <a:spLocks noGrp="1"/>
          </p:cNvSpPr>
          <p:nvPr>
            <p:ph type="ftr" sz="quarter" idx="11"/>
          </p:nvPr>
        </p:nvSpPr>
        <p:spPr/>
        <p:txBody>
          <a:bodyPr/>
          <a:lstStyle/>
          <a:p>
            <a:r>
              <a:rPr lang="en-GB"/>
              <a:t>Suri &amp; Co, Quality Control Wing</a:t>
            </a:r>
            <a:endParaRPr lang="en-US" dirty="0"/>
          </a:p>
        </p:txBody>
      </p:sp>
      <p:sp>
        <p:nvSpPr>
          <p:cNvPr id="8" name="Slide Number Placeholder 7">
            <a:extLst>
              <a:ext uri="{FF2B5EF4-FFF2-40B4-BE49-F238E27FC236}">
                <a16:creationId xmlns:a16="http://schemas.microsoft.com/office/drawing/2014/main" xmlns="" id="{44D1763D-2A0E-4356-91CC-937DC51250B9}"/>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xmlns="" val="1760087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2AB400-B2D7-48C7-8614-8CD18AD78642}"/>
              </a:ext>
            </a:extLst>
          </p:cNvPr>
          <p:cNvSpPr>
            <a:spLocks noGrp="1"/>
          </p:cNvSpPr>
          <p:nvPr>
            <p:ph type="title"/>
          </p:nvPr>
        </p:nvSpPr>
        <p:spPr/>
        <p:txBody>
          <a:bodyPr/>
          <a:lstStyle/>
          <a:p>
            <a:r>
              <a:rPr lang="en-IN" dirty="0"/>
              <a:t>Postal ballot</a:t>
            </a:r>
          </a:p>
        </p:txBody>
      </p:sp>
      <p:sp>
        <p:nvSpPr>
          <p:cNvPr id="3" name="Content Placeholder 2">
            <a:extLst>
              <a:ext uri="{FF2B5EF4-FFF2-40B4-BE49-F238E27FC236}">
                <a16:creationId xmlns:a16="http://schemas.microsoft.com/office/drawing/2014/main" xmlns="" id="{74C91BD9-AF86-4DA3-B9A6-5C2E31B67F3E}"/>
              </a:ext>
            </a:extLst>
          </p:cNvPr>
          <p:cNvSpPr>
            <a:spLocks noGrp="1"/>
          </p:cNvSpPr>
          <p:nvPr>
            <p:ph idx="1"/>
          </p:nvPr>
        </p:nvSpPr>
        <p:spPr/>
        <p:txBody>
          <a:bodyPr/>
          <a:lstStyle/>
          <a:p>
            <a:r>
              <a:rPr lang="en-IN" dirty="0"/>
              <a:t>MGT 7 – Annual Return</a:t>
            </a:r>
          </a:p>
          <a:p>
            <a:r>
              <a:rPr lang="en-IN" dirty="0"/>
              <a:t>AOC 4 – Filing of FS with ROC</a:t>
            </a:r>
          </a:p>
          <a:p>
            <a:r>
              <a:rPr lang="en-IN" dirty="0"/>
              <a:t>MGT 9 – Extract of Annual Return</a:t>
            </a:r>
          </a:p>
          <a:p>
            <a:r>
              <a:rPr lang="en-IN" dirty="0"/>
              <a:t>AOC 1 – CFS Attachment</a:t>
            </a:r>
          </a:p>
          <a:p>
            <a:r>
              <a:rPr lang="en-IN" dirty="0"/>
              <a:t>AOC 2 – Related Party Disclosure</a:t>
            </a:r>
          </a:p>
        </p:txBody>
      </p:sp>
      <p:sp>
        <p:nvSpPr>
          <p:cNvPr id="4" name="Date Placeholder 3">
            <a:extLst>
              <a:ext uri="{FF2B5EF4-FFF2-40B4-BE49-F238E27FC236}">
                <a16:creationId xmlns:a16="http://schemas.microsoft.com/office/drawing/2014/main" xmlns="" id="{3C7A5D0F-42B5-4C49-BBC3-2E90EB9EFEB6}"/>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1981602E-702A-4BF7-8396-8A9DEF2E726B}"/>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0FF20DBA-C1BE-42AA-A0F1-8C5F64914DA4}"/>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xmlns="" val="554805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2AB400-B2D7-48C7-8614-8CD18AD78642}"/>
              </a:ext>
            </a:extLst>
          </p:cNvPr>
          <p:cNvSpPr>
            <a:spLocks noGrp="1"/>
          </p:cNvSpPr>
          <p:nvPr>
            <p:ph type="title"/>
          </p:nvPr>
        </p:nvSpPr>
        <p:spPr/>
        <p:txBody>
          <a:bodyPr/>
          <a:lstStyle/>
          <a:p>
            <a:r>
              <a:rPr lang="en-IN" dirty="0"/>
              <a:t>Roc filing</a:t>
            </a:r>
          </a:p>
        </p:txBody>
      </p:sp>
      <p:sp>
        <p:nvSpPr>
          <p:cNvPr id="3" name="Content Placeholder 2">
            <a:extLst>
              <a:ext uri="{FF2B5EF4-FFF2-40B4-BE49-F238E27FC236}">
                <a16:creationId xmlns:a16="http://schemas.microsoft.com/office/drawing/2014/main" xmlns="" id="{74C91BD9-AF86-4DA3-B9A6-5C2E31B67F3E}"/>
              </a:ext>
            </a:extLst>
          </p:cNvPr>
          <p:cNvSpPr>
            <a:spLocks noGrp="1"/>
          </p:cNvSpPr>
          <p:nvPr>
            <p:ph idx="1"/>
          </p:nvPr>
        </p:nvSpPr>
        <p:spPr/>
        <p:txBody>
          <a:bodyPr/>
          <a:lstStyle/>
          <a:p>
            <a:r>
              <a:rPr lang="en-IN" dirty="0"/>
              <a:t>MGT 7 – Annual Return</a:t>
            </a:r>
          </a:p>
          <a:p>
            <a:r>
              <a:rPr lang="en-IN" dirty="0"/>
              <a:t>AOC 4 – Filing of FS with ROC</a:t>
            </a:r>
          </a:p>
          <a:p>
            <a:r>
              <a:rPr lang="en-IN" dirty="0"/>
              <a:t>MGT 9 – Extract of Annual Return</a:t>
            </a:r>
          </a:p>
          <a:p>
            <a:r>
              <a:rPr lang="en-IN" dirty="0"/>
              <a:t>AOC 1 – CFS Attachment</a:t>
            </a:r>
          </a:p>
          <a:p>
            <a:r>
              <a:rPr lang="en-IN" dirty="0"/>
              <a:t>AOC 2 – Related Party Disclosure</a:t>
            </a:r>
          </a:p>
        </p:txBody>
      </p:sp>
      <p:sp>
        <p:nvSpPr>
          <p:cNvPr id="4" name="Date Placeholder 3">
            <a:extLst>
              <a:ext uri="{FF2B5EF4-FFF2-40B4-BE49-F238E27FC236}">
                <a16:creationId xmlns:a16="http://schemas.microsoft.com/office/drawing/2014/main" xmlns="" id="{C78E94CB-283A-493C-8458-FDA6AEA2FF03}"/>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584A7419-6284-49FB-9624-E5C9145D1ECA}"/>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112D57F9-2218-467E-941D-A7FDBDBFB8D9}"/>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xmlns="" val="3857674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D57F09-9F8D-4DEB-BB4B-9AAF97DA982F}"/>
              </a:ext>
            </a:extLst>
          </p:cNvPr>
          <p:cNvSpPr>
            <a:spLocks noGrp="1"/>
          </p:cNvSpPr>
          <p:nvPr>
            <p:ph type="title"/>
          </p:nvPr>
        </p:nvSpPr>
        <p:spPr/>
        <p:txBody>
          <a:bodyPr/>
          <a:lstStyle/>
          <a:p>
            <a:r>
              <a:rPr lang="en-IN" dirty="0"/>
              <a:t>True and fair view</a:t>
            </a:r>
          </a:p>
        </p:txBody>
      </p:sp>
      <p:sp>
        <p:nvSpPr>
          <p:cNvPr id="3" name="Content Placeholder 2">
            <a:extLst>
              <a:ext uri="{FF2B5EF4-FFF2-40B4-BE49-F238E27FC236}">
                <a16:creationId xmlns:a16="http://schemas.microsoft.com/office/drawing/2014/main" xmlns="" id="{DB7D7DC7-5EBC-46C4-A629-7172E936F524}"/>
              </a:ext>
            </a:extLst>
          </p:cNvPr>
          <p:cNvSpPr>
            <a:spLocks noGrp="1"/>
          </p:cNvSpPr>
          <p:nvPr>
            <p:ph idx="1"/>
          </p:nvPr>
        </p:nvSpPr>
        <p:spPr/>
        <p:txBody>
          <a:bodyPr>
            <a:normAutofit/>
          </a:bodyPr>
          <a:lstStyle/>
          <a:p>
            <a:r>
              <a:rPr lang="en-IN" sz="2000" dirty="0"/>
              <a:t>Compliance with law</a:t>
            </a:r>
          </a:p>
          <a:p>
            <a:r>
              <a:rPr lang="en-IN" sz="2000" dirty="0"/>
              <a:t>Correct and Adequate Disclosures</a:t>
            </a:r>
          </a:p>
          <a:p>
            <a:r>
              <a:rPr lang="en-IN" sz="2000" dirty="0"/>
              <a:t>Compliance with Accounting and Auditing Standards</a:t>
            </a:r>
          </a:p>
        </p:txBody>
      </p:sp>
      <p:sp>
        <p:nvSpPr>
          <p:cNvPr id="4" name="Date Placeholder 3">
            <a:extLst>
              <a:ext uri="{FF2B5EF4-FFF2-40B4-BE49-F238E27FC236}">
                <a16:creationId xmlns:a16="http://schemas.microsoft.com/office/drawing/2014/main" xmlns="" id="{67FCF787-2C1C-4CEB-B16E-43F05E5E04B6}"/>
              </a:ext>
            </a:extLst>
          </p:cNvPr>
          <p:cNvSpPr>
            <a:spLocks noGrp="1"/>
          </p:cNvSpPr>
          <p:nvPr>
            <p:ph type="dt" sz="half" idx="10"/>
          </p:nvPr>
        </p:nvSpPr>
        <p:spPr/>
        <p:txBody>
          <a:bodyPr/>
          <a:lstStyle/>
          <a:p>
            <a:r>
              <a:rPr lang="en-US"/>
              <a:t>18-01-2019</a:t>
            </a:r>
            <a:endParaRPr lang="en-US" dirty="0"/>
          </a:p>
        </p:txBody>
      </p:sp>
      <p:sp>
        <p:nvSpPr>
          <p:cNvPr id="5" name="Footer Placeholder 4">
            <a:extLst>
              <a:ext uri="{FF2B5EF4-FFF2-40B4-BE49-F238E27FC236}">
                <a16:creationId xmlns:a16="http://schemas.microsoft.com/office/drawing/2014/main" xmlns="" id="{F8CB8616-01D4-4114-A7A8-D6FD36DE653F}"/>
              </a:ext>
            </a:extLst>
          </p:cNvPr>
          <p:cNvSpPr>
            <a:spLocks noGrp="1"/>
          </p:cNvSpPr>
          <p:nvPr>
            <p:ph type="ftr" sz="quarter" idx="11"/>
          </p:nvPr>
        </p:nvSpPr>
        <p:spPr/>
        <p:txBody>
          <a:bodyPr/>
          <a:lstStyle/>
          <a:p>
            <a:r>
              <a:rPr lang="en-GB"/>
              <a:t>Suri &amp; Co, Quality Control Wing</a:t>
            </a:r>
            <a:endParaRPr lang="en-US" dirty="0"/>
          </a:p>
        </p:txBody>
      </p:sp>
      <p:sp>
        <p:nvSpPr>
          <p:cNvPr id="6" name="Slide Number Placeholder 5">
            <a:extLst>
              <a:ext uri="{FF2B5EF4-FFF2-40B4-BE49-F238E27FC236}">
                <a16:creationId xmlns:a16="http://schemas.microsoft.com/office/drawing/2014/main" xmlns="" id="{0154AE25-5EBB-40A5-A033-09CE7E7F3FF1}"/>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xmlns="" val="334013681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497</TotalTime>
  <Words>1517</Words>
  <Application>Microsoft Office PowerPoint</Application>
  <PresentationFormat>Custom</PresentationFormat>
  <Paragraphs>273</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Dividend</vt:lpstr>
      <vt:lpstr>AUDIT OF PRIVATE LIMITED COMPANIES</vt:lpstr>
      <vt:lpstr>Where to begin</vt:lpstr>
      <vt:lpstr>Nature of company</vt:lpstr>
      <vt:lpstr>Compliance by management</vt:lpstr>
      <vt:lpstr>Board meeting</vt:lpstr>
      <vt:lpstr>Annual general meeting</vt:lpstr>
      <vt:lpstr>Postal ballot</vt:lpstr>
      <vt:lpstr>Roc filing</vt:lpstr>
      <vt:lpstr>True and fair view</vt:lpstr>
      <vt:lpstr>Financial statement</vt:lpstr>
      <vt:lpstr>Schedule iii</vt:lpstr>
      <vt:lpstr>Schedule iii</vt:lpstr>
      <vt:lpstr>Schedule iii</vt:lpstr>
      <vt:lpstr>Schedule iii</vt:lpstr>
      <vt:lpstr>Records to be maintained</vt:lpstr>
      <vt:lpstr>Update on companies act</vt:lpstr>
      <vt:lpstr>UPDATES on companies act</vt:lpstr>
      <vt:lpstr>UPDATES on companies act</vt:lpstr>
      <vt:lpstr>UPDATES on companies act</vt:lpstr>
      <vt:lpstr>UPDATES on companies act</vt:lpstr>
      <vt:lpstr>UPDATES on companies act</vt:lpstr>
      <vt:lpstr>UPDATES on companies act</vt:lpstr>
      <vt:lpstr>UPDATES on companies act</vt:lpstr>
      <vt:lpstr>UPDATES on companies act</vt:lpstr>
      <vt:lpstr>AUDIT REQUIREMENTS</vt:lpstr>
      <vt:lpstr>Audit Requirements</vt:lpstr>
      <vt:lpstr>Audit Requirements</vt:lpstr>
      <vt:lpstr>Audit Requirements</vt:lpstr>
      <vt:lpstr>Audit Requirements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 OF PRIVATE LIMITED COMPANIES</dc:title>
  <dc:creator>Ranga Rajan</dc:creator>
  <cp:lastModifiedBy>mm</cp:lastModifiedBy>
  <cp:revision>27</cp:revision>
  <dcterms:created xsi:type="dcterms:W3CDTF">2019-01-17T11:40:25Z</dcterms:created>
  <dcterms:modified xsi:type="dcterms:W3CDTF">2019-01-19T09:08:08Z</dcterms:modified>
</cp:coreProperties>
</file>