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1"/>
  </p:notesMasterIdLst>
  <p:handoutMasterIdLst>
    <p:handoutMasterId r:id="rId32"/>
  </p:handoutMasterIdLst>
  <p:sldIdLst>
    <p:sldId id="256" r:id="rId2"/>
    <p:sldId id="257" r:id="rId3"/>
    <p:sldId id="260" r:id="rId4"/>
    <p:sldId id="270" r:id="rId5"/>
    <p:sldId id="261" r:id="rId6"/>
    <p:sldId id="263" r:id="rId7"/>
    <p:sldId id="266" r:id="rId8"/>
    <p:sldId id="267" r:id="rId9"/>
    <p:sldId id="268" r:id="rId10"/>
    <p:sldId id="269" r:id="rId11"/>
    <p:sldId id="274" r:id="rId12"/>
    <p:sldId id="275" r:id="rId13"/>
    <p:sldId id="296" r:id="rId14"/>
    <p:sldId id="276" r:id="rId15"/>
    <p:sldId id="278" r:id="rId16"/>
    <p:sldId id="293" r:id="rId17"/>
    <p:sldId id="279" r:id="rId18"/>
    <p:sldId id="280" r:id="rId19"/>
    <p:sldId id="281" r:id="rId20"/>
    <p:sldId id="282" r:id="rId21"/>
    <p:sldId id="283" r:id="rId22"/>
    <p:sldId id="284" r:id="rId23"/>
    <p:sldId id="285" r:id="rId24"/>
    <p:sldId id="294" r:id="rId25"/>
    <p:sldId id="290" r:id="rId26"/>
    <p:sldId id="292" r:id="rId27"/>
    <p:sldId id="295" r:id="rId28"/>
    <p:sldId id="297" r:id="rId29"/>
    <p:sldId id="291"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9" d="100"/>
          <a:sy n="69" d="100"/>
        </p:scale>
        <p:origin x="-258" y="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209C3EF3-E37F-47F7-BC0C-03E97B6CDCDA}" type="datetimeFigureOut">
              <a:rPr lang="en-US" smtClean="0"/>
              <a:pPr/>
              <a:t>11-Jan-19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66560FB-F7B4-4639-9420-F91D8421F519}" type="slidenum">
              <a:rPr lang="en-US" smtClean="0"/>
              <a:pPr/>
              <a:t>‹#›</a:t>
            </a:fld>
            <a:endParaRPr lang="en-US"/>
          </a:p>
        </p:txBody>
      </p:sp>
    </p:spTree>
    <p:extLst>
      <p:ext uri="{BB962C8B-B14F-4D97-AF65-F5344CB8AC3E}">
        <p14:creationId xmlns:p14="http://schemas.microsoft.com/office/powerpoint/2010/main" val="405019329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16E067-56EC-4775-A908-341DEF147056}" type="datetimeFigureOut">
              <a:rPr lang="en-US" smtClean="0"/>
              <a:pPr/>
              <a:t>11-Jan-19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56F2F83-CF3E-4C10-AB3A-3952C152851F}" type="slidenum">
              <a:rPr lang="en-US" smtClean="0"/>
              <a:pPr/>
              <a:t>‹#›</a:t>
            </a:fld>
            <a:endParaRPr lang="en-US"/>
          </a:p>
        </p:txBody>
      </p:sp>
    </p:spTree>
    <p:extLst>
      <p:ext uri="{BB962C8B-B14F-4D97-AF65-F5344CB8AC3E}">
        <p14:creationId xmlns:p14="http://schemas.microsoft.com/office/powerpoint/2010/main" val="31251158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022AD6D-D710-42C7-9854-4D4864344CB9}" type="datetime1">
              <a:rPr lang="en-US" smtClean="0"/>
              <a:pPr/>
              <a:t>11-Jan-19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6672C19-82C4-4235-8492-E7CEA11C6F0F}" type="datetime1">
              <a:rPr lang="en-US" smtClean="0"/>
              <a:pPr/>
              <a:t>11-Jan-19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09F11D5-D594-4334-8598-D58CD6C37867}" type="datetime1">
              <a:rPr lang="en-US" smtClean="0"/>
              <a:pPr/>
              <a:t>11-Jan-19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D6B266A-2370-43BF-B739-5F4F3AB786B8}" type="datetime1">
              <a:rPr lang="en-US" smtClean="0"/>
              <a:pPr/>
              <a:t>11-Jan-19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B448F9E-3809-43E6-8C75-F3A0BE081354}" type="datetime1">
              <a:rPr lang="en-US" smtClean="0"/>
              <a:pPr/>
              <a:t>11-Jan-19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D2309A9-5AEE-40FF-8989-3F852E48201F}" type="datetime1">
              <a:rPr lang="en-US" smtClean="0"/>
              <a:pPr/>
              <a:t>11-Jan-19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1BF878-01C2-4AA2-9B51-B023D6A676C9}" type="datetime1">
              <a:rPr lang="en-US" smtClean="0"/>
              <a:pPr/>
              <a:t>11-Jan-19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F16B105-4A80-48EC-95B0-45F0E77BEBE1}" type="datetime1">
              <a:rPr lang="en-US" smtClean="0"/>
              <a:pPr/>
              <a:t>11-Jan-19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851EEE-3BC0-433B-8953-EDA8D1B86605}" type="datetime1">
              <a:rPr lang="en-US" smtClean="0"/>
              <a:pPr/>
              <a:t>11-Jan-19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88BFECD-DDE3-450E-AEE1-CCC6DEC1955B}" type="datetime1">
              <a:rPr lang="en-US" smtClean="0"/>
              <a:pPr/>
              <a:t>11-Jan-19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636944C-432D-4F15-8B23-83A5ED4FFEF3}" type="datetime1">
              <a:rPr lang="en-US" smtClean="0"/>
              <a:pPr/>
              <a:t>11-Jan-19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3AAA50-E623-4AA4-B5B1-44B4B251A13C}" type="datetime1">
              <a:rPr lang="en-US" smtClean="0"/>
              <a:pPr/>
              <a:t>11-Jan-19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s://www.taxmann.com/fileopen.aspx?id=101010000000039303&amp;source=link"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ctrTitle"/>
          </p:nvPr>
        </p:nvSpPr>
        <p:spPr>
          <a:xfrm>
            <a:off x="685800" y="2130425"/>
            <a:ext cx="7772400" cy="1470025"/>
          </a:xfrm>
        </p:spPr>
        <p:txBody>
          <a:bodyPr>
            <a:noAutofit/>
          </a:bodyPr>
          <a:lstStyle/>
          <a:p>
            <a:r>
              <a:rPr lang="en-US" sz="6000" dirty="0" smtClean="0"/>
              <a:t>Recent case laws</a:t>
            </a:r>
            <a:br>
              <a:rPr lang="en-US" sz="6000" dirty="0" smtClean="0"/>
            </a:br>
            <a:r>
              <a:rPr lang="en-US" sz="6000" dirty="0" smtClean="0"/>
              <a:t>applicable to NGOs</a:t>
            </a:r>
            <a:endParaRPr lang="en-US" sz="6000" dirty="0"/>
          </a:p>
        </p:txBody>
      </p:sp>
      <p:sp>
        <p:nvSpPr>
          <p:cNvPr id="5" name="Subtitle 2"/>
          <p:cNvSpPr>
            <a:spLocks noGrp="1"/>
          </p:cNvSpPr>
          <p:nvPr>
            <p:ph type="subTitle" idx="1"/>
          </p:nvPr>
        </p:nvSpPr>
        <p:spPr>
          <a:xfrm>
            <a:off x="1371600" y="4495800"/>
            <a:ext cx="6400800" cy="1752600"/>
          </a:xfrm>
          <a:ln>
            <a:solidFill>
              <a:schemeClr val="accent1"/>
            </a:solidFill>
          </a:ln>
        </p:spPr>
        <p:txBody>
          <a:bodyPr>
            <a:normAutofit fontScale="85000" lnSpcReduction="10000"/>
          </a:bodyPr>
          <a:lstStyle/>
          <a:p>
            <a:r>
              <a:rPr lang="en-US" b="1" dirty="0" smtClean="0"/>
              <a:t>Compiled by</a:t>
            </a:r>
          </a:p>
          <a:p>
            <a:r>
              <a:rPr lang="en-US" b="1" dirty="0" smtClean="0"/>
              <a:t>CA. PRASANTH SRINIVAS</a:t>
            </a:r>
          </a:p>
          <a:p>
            <a:r>
              <a:rPr lang="en-US" sz="2400" b="1" dirty="0" smtClean="0"/>
              <a:t>S. S. AYYAR &amp; CO., CHARTERED ACCOUNTANTS, KOTTAYAM</a:t>
            </a:r>
          </a:p>
          <a:p>
            <a:r>
              <a:rPr lang="en-US" sz="2300" b="1" dirty="0" smtClean="0"/>
              <a:t>Phone: 9447125731 E-mail: ssayyarandco@gmail.com</a:t>
            </a:r>
            <a:endParaRPr lang="en-US" sz="2300" b="1" dirty="0"/>
          </a:p>
        </p:txBody>
      </p:sp>
      <p:sp>
        <p:nvSpPr>
          <p:cNvPr id="6" name="Slide Number Placeholder 3"/>
          <p:cNvSpPr>
            <a:spLocks noGrp="1"/>
          </p:cNvSpPr>
          <p:nvPr>
            <p:ph type="sldNum" sz="quarter" idx="12"/>
          </p:nvPr>
        </p:nvSpPr>
        <p:spPr>
          <a:xfrm>
            <a:off x="6553200" y="6356350"/>
            <a:ext cx="2133600" cy="365125"/>
          </a:xfrm>
        </p:spPr>
        <p:txBody>
          <a:bodyPr/>
          <a:lstStyle/>
          <a:p>
            <a:fld id="{B6F15528-21DE-4FAA-801E-634DDDAF4B2B}"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en-US" sz="2700" b="1" dirty="0" smtClean="0">
                <a:solidFill>
                  <a:srgbClr val="FF0000"/>
                </a:solidFill>
              </a:rPr>
              <a:t>(2015] 55 taxmann.com 34 (Karnataka)</a:t>
            </a:r>
            <a:br>
              <a:rPr lang="en-US" sz="2700" b="1" dirty="0" smtClean="0">
                <a:solidFill>
                  <a:srgbClr val="FF0000"/>
                </a:solidFill>
              </a:rPr>
            </a:br>
            <a:r>
              <a:rPr lang="en-US" sz="2700" b="1" dirty="0" smtClean="0">
                <a:solidFill>
                  <a:srgbClr val="FF0000"/>
                </a:solidFill>
              </a:rPr>
              <a:t>HIGH COURT OF KARNATAKA</a:t>
            </a:r>
            <a:br>
              <a:rPr lang="en-US" sz="2700" b="1" dirty="0" smtClean="0">
                <a:solidFill>
                  <a:srgbClr val="FF0000"/>
                </a:solidFill>
              </a:rPr>
            </a:br>
            <a:r>
              <a:rPr lang="en-US" sz="2700" b="1" dirty="0" smtClean="0">
                <a:solidFill>
                  <a:srgbClr val="FF0000"/>
                </a:solidFill>
              </a:rPr>
              <a:t>Director of Income-tax (Exemption), Bangalore v. </a:t>
            </a:r>
            <a:br>
              <a:rPr lang="en-US" sz="2700" b="1" dirty="0" smtClean="0">
                <a:solidFill>
                  <a:srgbClr val="FF0000"/>
                </a:solidFill>
              </a:rPr>
            </a:br>
            <a:r>
              <a:rPr lang="en-US" sz="2700" b="1" dirty="0" smtClean="0">
                <a:solidFill>
                  <a:srgbClr val="FF0000"/>
                </a:solidFill>
              </a:rPr>
              <a:t>Karnataka Industrial Area Development Board*</a:t>
            </a:r>
            <a:br>
              <a:rPr lang="en-US" sz="2700" b="1" dirty="0" smtClean="0">
                <a:solidFill>
                  <a:srgbClr val="FF0000"/>
                </a:solidFill>
              </a:rPr>
            </a:br>
            <a:r>
              <a:rPr lang="en-US" sz="2700" b="1" dirty="0" smtClean="0">
                <a:solidFill>
                  <a:srgbClr val="FF0000"/>
                </a:solidFill>
              </a:rPr>
              <a:t>*In </a:t>
            </a:r>
            <a:r>
              <a:rPr lang="en-US" sz="2700" b="1" dirty="0" err="1" smtClean="0">
                <a:solidFill>
                  <a:srgbClr val="FF0000"/>
                </a:solidFill>
              </a:rPr>
              <a:t>favour</a:t>
            </a:r>
            <a:r>
              <a:rPr lang="en-US" sz="2700" b="1" dirty="0" smtClean="0">
                <a:solidFill>
                  <a:srgbClr val="FF0000"/>
                </a:solidFill>
              </a:rPr>
              <a:t> of </a:t>
            </a:r>
            <a:r>
              <a:rPr lang="en-US" sz="2700" b="1" dirty="0" err="1" smtClean="0">
                <a:solidFill>
                  <a:srgbClr val="FF0000"/>
                </a:solidFill>
              </a:rPr>
              <a:t>assessee</a:t>
            </a:r>
            <a:r>
              <a:rPr lang="en-US" dirty="0" smtClean="0"/>
              <a:t/>
            </a:r>
            <a:br>
              <a:rPr lang="en-US" dirty="0" smtClean="0"/>
            </a:br>
            <a:endParaRPr lang="en-US" dirty="0"/>
          </a:p>
        </p:txBody>
      </p:sp>
      <p:sp>
        <p:nvSpPr>
          <p:cNvPr id="3" name="Content Placeholder 2"/>
          <p:cNvSpPr>
            <a:spLocks noGrp="1"/>
          </p:cNvSpPr>
          <p:nvPr>
            <p:ph idx="1"/>
          </p:nvPr>
        </p:nvSpPr>
        <p:spPr>
          <a:xfrm>
            <a:off x="457200" y="2057400"/>
            <a:ext cx="8229600" cy="4068763"/>
          </a:xfrm>
          <a:ln>
            <a:solidFill>
              <a:schemeClr val="accent1"/>
            </a:solidFill>
          </a:ln>
        </p:spPr>
        <p:txBody>
          <a:bodyPr>
            <a:normAutofit fontScale="85000" lnSpcReduction="20000"/>
          </a:bodyPr>
          <a:lstStyle/>
          <a:p>
            <a:r>
              <a:rPr lang="en-US" dirty="0" smtClean="0"/>
              <a:t>A registration granted earlier under section 12A can be cancelled under two circumstances: (a) If the activities of such trust or institution are not genuine, (b) the activities of trust or institution not being carried out in accordance with the object of the trust or institution. Therefore, registration already granted under section 12A could not be revoked for the reason that the charitable trust or institution pursuing of advancement of objects of general public utility carried on commercial activities</a:t>
            </a:r>
          </a:p>
          <a:p>
            <a:r>
              <a:rPr lang="en-US" dirty="0" smtClean="0"/>
              <a:t>Also refer to Circular 21/2016 dated 27.05.2016</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10</a:t>
            </a:fld>
            <a:endParaRPr lang="en-US"/>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Autofit/>
          </a:bodyPr>
          <a:lstStyle/>
          <a:p>
            <a:r>
              <a:rPr lang="en-US" sz="2400" b="1" dirty="0" smtClean="0">
                <a:solidFill>
                  <a:srgbClr val="FF0000"/>
                </a:solidFill>
              </a:rPr>
              <a:t>[2015] 57 taxmann.com 8 (Allahabad)</a:t>
            </a:r>
            <a:br>
              <a:rPr lang="en-US" sz="2400" b="1" dirty="0" smtClean="0">
                <a:solidFill>
                  <a:srgbClr val="FF0000"/>
                </a:solidFill>
              </a:rPr>
            </a:br>
            <a:r>
              <a:rPr lang="en-US" sz="2400" b="1" dirty="0" smtClean="0">
                <a:solidFill>
                  <a:srgbClr val="FF0000"/>
                </a:solidFill>
              </a:rPr>
              <a:t>HIGH COURT OF ALLAHABAD</a:t>
            </a:r>
            <a:br>
              <a:rPr lang="en-US" sz="2400" b="1" dirty="0" smtClean="0">
                <a:solidFill>
                  <a:srgbClr val="FF0000"/>
                </a:solidFill>
              </a:rPr>
            </a:br>
            <a:r>
              <a:rPr lang="en-US" sz="2400" b="1" dirty="0" smtClean="0">
                <a:solidFill>
                  <a:srgbClr val="FF0000"/>
                </a:solidFill>
              </a:rPr>
              <a:t>Commissioner of Income-tax v.</a:t>
            </a:r>
            <a:br>
              <a:rPr lang="en-US" sz="2400" b="1" dirty="0" smtClean="0">
                <a:solidFill>
                  <a:srgbClr val="FF0000"/>
                </a:solidFill>
              </a:rPr>
            </a:br>
            <a:r>
              <a:rPr lang="en-US" sz="2400" b="1" dirty="0" err="1" smtClean="0">
                <a:solidFill>
                  <a:srgbClr val="FF0000"/>
                </a:solidFill>
              </a:rPr>
              <a:t>Muzafar</a:t>
            </a:r>
            <a:r>
              <a:rPr lang="en-US" sz="2400" b="1" dirty="0" smtClean="0">
                <a:solidFill>
                  <a:srgbClr val="FF0000"/>
                </a:solidFill>
              </a:rPr>
              <a:t> Nagar Development Authority*</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revenue</a:t>
            </a:r>
          </a:p>
        </p:txBody>
      </p:sp>
      <p:sp>
        <p:nvSpPr>
          <p:cNvPr id="3" name="Content Placeholder 2"/>
          <p:cNvSpPr>
            <a:spLocks noGrp="1"/>
          </p:cNvSpPr>
          <p:nvPr>
            <p:ph idx="1"/>
          </p:nvPr>
        </p:nvSpPr>
        <p:spPr>
          <a:xfrm>
            <a:off x="457200" y="2209800"/>
            <a:ext cx="8229600" cy="4221163"/>
          </a:xfrm>
          <a:ln>
            <a:solidFill>
              <a:schemeClr val="accent1"/>
            </a:solidFill>
          </a:ln>
        </p:spPr>
        <p:txBody>
          <a:bodyPr/>
          <a:lstStyle/>
          <a:p>
            <a:r>
              <a:rPr lang="en-US" dirty="0" smtClean="0"/>
              <a:t>Non-disposal of an application for registration within 6 months as fixed by section 12AA(2) would not result in a deemed grant of registration</a:t>
            </a:r>
          </a:p>
          <a:p>
            <a:r>
              <a:rPr lang="en-US" dirty="0" smtClean="0"/>
              <a:t>Please see the next slide for the decision of the Supreme Court on this subject</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Autofit/>
          </a:bodyPr>
          <a:lstStyle/>
          <a:p>
            <a:r>
              <a:rPr lang="en-US" sz="2400" b="1" dirty="0" smtClean="0">
                <a:solidFill>
                  <a:srgbClr val="FF0000"/>
                </a:solidFill>
              </a:rPr>
              <a:t>[2016] 67 taxmann.com 264 (SC)</a:t>
            </a:r>
            <a:br>
              <a:rPr lang="en-US" sz="2400" b="1" dirty="0" smtClean="0">
                <a:solidFill>
                  <a:srgbClr val="FF0000"/>
                </a:solidFill>
              </a:rPr>
            </a:br>
            <a:r>
              <a:rPr lang="en-US" sz="2400" b="1" dirty="0" smtClean="0">
                <a:solidFill>
                  <a:srgbClr val="FF0000"/>
                </a:solidFill>
              </a:rPr>
              <a:t>SUPREME COURT OF INDIA</a:t>
            </a:r>
            <a:br>
              <a:rPr lang="en-US" sz="2400" b="1" dirty="0" smtClean="0">
                <a:solidFill>
                  <a:srgbClr val="FF0000"/>
                </a:solidFill>
              </a:rPr>
            </a:br>
            <a:r>
              <a:rPr lang="en-US" sz="2400" b="1" dirty="0" smtClean="0">
                <a:solidFill>
                  <a:srgbClr val="FF0000"/>
                </a:solidFill>
              </a:rPr>
              <a:t>Commissioner of Income-tax, Kanpur </a:t>
            </a:r>
            <a:br>
              <a:rPr lang="en-US" sz="2400" b="1" dirty="0" smtClean="0">
                <a:solidFill>
                  <a:srgbClr val="FF0000"/>
                </a:solidFill>
              </a:rPr>
            </a:br>
            <a:r>
              <a:rPr lang="en-US" sz="2400" b="1" dirty="0" smtClean="0">
                <a:solidFill>
                  <a:srgbClr val="FF0000"/>
                </a:solidFill>
              </a:rPr>
              <a:t>v. Society for </a:t>
            </a:r>
            <a:r>
              <a:rPr lang="en-US" sz="2400" b="1" dirty="0" err="1" smtClean="0">
                <a:solidFill>
                  <a:srgbClr val="FF0000"/>
                </a:solidFill>
              </a:rPr>
              <a:t>Promn</a:t>
            </a:r>
            <a:r>
              <a:rPr lang="en-US" sz="2400" b="1" dirty="0" smtClean="0">
                <a:solidFill>
                  <a:srgbClr val="FF0000"/>
                </a:solidFill>
              </a:rPr>
              <a:t>. of </a:t>
            </a:r>
            <a:r>
              <a:rPr lang="en-US" sz="2400" b="1" dirty="0" err="1" smtClean="0">
                <a:solidFill>
                  <a:srgbClr val="FF0000"/>
                </a:solidFill>
              </a:rPr>
              <a:t>Edn</a:t>
            </a:r>
            <a:r>
              <a:rPr lang="en-US" sz="2400" b="1" dirty="0" smtClean="0">
                <a:solidFill>
                  <a:srgbClr val="FF0000"/>
                </a:solidFill>
              </a:rPr>
              <a:t>., Allahabad*</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the </a:t>
            </a:r>
            <a:r>
              <a:rPr lang="en-US" sz="2400" b="1" dirty="0" err="1" smtClean="0">
                <a:solidFill>
                  <a:srgbClr val="FF0000"/>
                </a:solidFill>
              </a:rPr>
              <a:t>assessee</a:t>
            </a:r>
            <a:endParaRPr lang="en-US" sz="2400" b="1" dirty="0" smtClean="0">
              <a:solidFill>
                <a:srgbClr val="FF0000"/>
              </a:solidFill>
            </a:endParaRPr>
          </a:p>
        </p:txBody>
      </p:sp>
      <p:sp>
        <p:nvSpPr>
          <p:cNvPr id="3" name="Content Placeholder 2"/>
          <p:cNvSpPr>
            <a:spLocks noGrp="1"/>
          </p:cNvSpPr>
          <p:nvPr>
            <p:ph idx="1"/>
          </p:nvPr>
        </p:nvSpPr>
        <p:spPr>
          <a:xfrm>
            <a:off x="457200" y="2743200"/>
            <a:ext cx="8229600" cy="3382963"/>
          </a:xfrm>
          <a:ln>
            <a:solidFill>
              <a:schemeClr val="accent1"/>
            </a:solidFill>
          </a:ln>
        </p:spPr>
        <p:txBody>
          <a:bodyPr/>
          <a:lstStyle/>
          <a:p>
            <a:r>
              <a:rPr lang="en-US" b="1" dirty="0" smtClean="0"/>
              <a:t>Where </a:t>
            </a:r>
            <a:r>
              <a:rPr lang="en-US" b="1" dirty="0" err="1" smtClean="0"/>
              <a:t>assessee</a:t>
            </a:r>
            <a:r>
              <a:rPr lang="en-US" b="1" dirty="0" smtClean="0"/>
              <a:t>-society filed an application under section 12A for grant of registration and same was not responded to within stipulated period of six months, application for registration was to be deemed to have been allowed</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305800" cy="1295400"/>
          </a:xfrm>
        </p:spPr>
        <p:txBody>
          <a:bodyPr>
            <a:noAutofit/>
          </a:bodyPr>
          <a:lstStyle/>
          <a:p>
            <a:r>
              <a:rPr lang="en-US" sz="2400" b="1" dirty="0" smtClean="0">
                <a:solidFill>
                  <a:srgbClr val="FF0000"/>
                </a:solidFill>
              </a:rPr>
              <a:t>[2018] 96 taxmann.com 356 (Kerala)</a:t>
            </a:r>
            <a:br>
              <a:rPr lang="en-US" sz="2400" b="1" dirty="0" smtClean="0">
                <a:solidFill>
                  <a:srgbClr val="FF0000"/>
                </a:solidFill>
              </a:rPr>
            </a:br>
            <a:r>
              <a:rPr lang="en-US" sz="2400" b="1" dirty="0" smtClean="0">
                <a:solidFill>
                  <a:srgbClr val="FF0000"/>
                </a:solidFill>
              </a:rPr>
              <a:t> HIGH COURT OF KERALA</a:t>
            </a:r>
            <a:br>
              <a:rPr lang="en-US" sz="2400" b="1" dirty="0" smtClean="0">
                <a:solidFill>
                  <a:srgbClr val="FF0000"/>
                </a:solidFill>
              </a:rPr>
            </a:br>
            <a:r>
              <a:rPr lang="en-US" sz="2400" b="1" dirty="0" smtClean="0">
                <a:solidFill>
                  <a:srgbClr val="FF0000"/>
                </a:solidFill>
              </a:rPr>
              <a:t>Commissioner of Income Tax, Cochin </a:t>
            </a:r>
            <a:r>
              <a:rPr lang="en-US" sz="2400" b="1" i="1" dirty="0" smtClean="0">
                <a:solidFill>
                  <a:srgbClr val="FF0000"/>
                </a:solidFill>
              </a:rPr>
              <a:t>v.</a:t>
            </a:r>
            <a:br>
              <a:rPr lang="en-US" sz="2400" b="1" i="1" dirty="0" smtClean="0">
                <a:solidFill>
                  <a:srgbClr val="FF0000"/>
                </a:solidFill>
              </a:rPr>
            </a:br>
            <a:r>
              <a:rPr lang="en-US" sz="2400" b="1" dirty="0" smtClean="0">
                <a:solidFill>
                  <a:srgbClr val="FF0000"/>
                </a:solidFill>
              </a:rPr>
              <a:t>TBI Education Trust *</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assessee </a:t>
            </a:r>
            <a:r>
              <a:rPr lang="en-US" sz="2400" b="1" dirty="0" smtClean="0"/>
              <a:t/>
            </a:r>
            <a:br>
              <a:rPr lang="en-US" sz="2400" b="1" dirty="0" smtClean="0"/>
            </a:br>
            <a:endParaRPr lang="en-US" sz="2400" dirty="0"/>
          </a:p>
        </p:txBody>
      </p:sp>
      <p:sp>
        <p:nvSpPr>
          <p:cNvPr id="3" name="Content Placeholder 2"/>
          <p:cNvSpPr>
            <a:spLocks noGrp="1"/>
          </p:cNvSpPr>
          <p:nvPr>
            <p:ph idx="1"/>
          </p:nvPr>
        </p:nvSpPr>
        <p:spPr>
          <a:xfrm>
            <a:off x="152400" y="2362200"/>
            <a:ext cx="8839200" cy="4038600"/>
          </a:xfrm>
          <a:ln>
            <a:solidFill>
              <a:schemeClr val="accent1"/>
            </a:solidFill>
          </a:ln>
        </p:spPr>
        <p:txBody>
          <a:bodyPr>
            <a:normAutofit/>
          </a:bodyPr>
          <a:lstStyle/>
          <a:p>
            <a:r>
              <a:rPr lang="en-US" dirty="0" smtClean="0"/>
              <a:t>Non-disposal of an application for registration under section 12A within six months from date of filing would be considered as deemed grant of registration</a:t>
            </a:r>
            <a:br>
              <a:rPr lang="en-US" dirty="0" smtClean="0"/>
            </a:br>
            <a:r>
              <a:rPr lang="en-US" dirty="0" smtClean="0"/>
              <a:t/>
            </a:r>
            <a:br>
              <a:rPr lang="en-US" dirty="0" smtClean="0"/>
            </a:b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US" sz="2700" b="1" dirty="0" smtClean="0">
                <a:solidFill>
                  <a:srgbClr val="FF0000"/>
                </a:solidFill>
              </a:rPr>
              <a:t>[2015] 56 taxmann.com 393 (Karnataka)</a:t>
            </a:r>
            <a:br>
              <a:rPr lang="en-US" sz="2700" b="1" dirty="0" smtClean="0">
                <a:solidFill>
                  <a:srgbClr val="FF0000"/>
                </a:solidFill>
              </a:rPr>
            </a:br>
            <a:r>
              <a:rPr lang="en-US" sz="2700" b="1" dirty="0" smtClean="0">
                <a:solidFill>
                  <a:srgbClr val="FF0000"/>
                </a:solidFill>
              </a:rPr>
              <a:t>HIGH COURT OF KARNATAKA</a:t>
            </a:r>
            <a:br>
              <a:rPr lang="en-US" sz="2700" b="1" dirty="0" smtClean="0">
                <a:solidFill>
                  <a:srgbClr val="FF0000"/>
                </a:solidFill>
              </a:rPr>
            </a:br>
            <a:r>
              <a:rPr lang="en-US" sz="2700" b="1" dirty="0" err="1" smtClean="0">
                <a:solidFill>
                  <a:srgbClr val="FF0000"/>
                </a:solidFill>
              </a:rPr>
              <a:t>Maheshwari</a:t>
            </a:r>
            <a:r>
              <a:rPr lang="en-US" sz="2700" b="1" dirty="0" smtClean="0">
                <a:solidFill>
                  <a:srgbClr val="FF0000"/>
                </a:solidFill>
              </a:rPr>
              <a:t> Foundation v.</a:t>
            </a:r>
            <a:br>
              <a:rPr lang="en-US" sz="2700" b="1" dirty="0" smtClean="0">
                <a:solidFill>
                  <a:srgbClr val="FF0000"/>
                </a:solidFill>
              </a:rPr>
            </a:br>
            <a:r>
              <a:rPr lang="en-US" sz="2700" b="1" dirty="0" smtClean="0">
                <a:solidFill>
                  <a:srgbClr val="FF0000"/>
                </a:solidFill>
              </a:rPr>
              <a:t>Director of Income-tax (Exemptions), Bangalore*</a:t>
            </a:r>
            <a:endParaRPr lang="en-US" dirty="0"/>
          </a:p>
        </p:txBody>
      </p:sp>
      <p:sp>
        <p:nvSpPr>
          <p:cNvPr id="3" name="Content Placeholder 2"/>
          <p:cNvSpPr>
            <a:spLocks noGrp="1"/>
          </p:cNvSpPr>
          <p:nvPr>
            <p:ph idx="1"/>
          </p:nvPr>
        </p:nvSpPr>
        <p:spPr>
          <a:xfrm>
            <a:off x="457200" y="2514600"/>
            <a:ext cx="8229600" cy="3611563"/>
          </a:xfrm>
          <a:ln>
            <a:solidFill>
              <a:schemeClr val="accent1"/>
            </a:solidFill>
          </a:ln>
        </p:spPr>
        <p:txBody>
          <a:bodyPr/>
          <a:lstStyle/>
          <a:p>
            <a:r>
              <a:rPr lang="en-US" dirty="0" smtClean="0"/>
              <a:t>If an application for approval/renewal under section 80G is not disposed off within six months from date of application, Commissioner has no jurisdiction to pass an order either granting approval or rejecting it</a:t>
            </a:r>
          </a:p>
          <a:p>
            <a:r>
              <a:rPr lang="en-US" dirty="0" smtClean="0"/>
              <a:t>In the result </a:t>
            </a:r>
            <a:r>
              <a:rPr lang="en-US" dirty="0" err="1" smtClean="0"/>
              <a:t>assessee</a:t>
            </a:r>
            <a:r>
              <a:rPr lang="en-US" dirty="0" smtClean="0"/>
              <a:t> may have to make a fresh application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Autofit/>
          </a:bodyPr>
          <a:lstStyle/>
          <a:p>
            <a:r>
              <a:rPr lang="en-US" sz="2400" b="1" dirty="0" smtClean="0">
                <a:solidFill>
                  <a:srgbClr val="FF0000"/>
                </a:solidFill>
              </a:rPr>
              <a:t>[2015] 61 taxmann.com 68 (P &amp; H)</a:t>
            </a:r>
            <a:br>
              <a:rPr lang="en-US" sz="2400" b="1" dirty="0" smtClean="0">
                <a:solidFill>
                  <a:srgbClr val="FF0000"/>
                </a:solidFill>
              </a:rPr>
            </a:br>
            <a:r>
              <a:rPr lang="en-US" sz="2400" b="1" dirty="0" smtClean="0">
                <a:solidFill>
                  <a:srgbClr val="FF0000"/>
                </a:solidFill>
              </a:rPr>
              <a:t>HIGH COURT OF P &amp; H</a:t>
            </a:r>
            <a:br>
              <a:rPr lang="en-US" sz="2400" b="1" dirty="0" smtClean="0">
                <a:solidFill>
                  <a:srgbClr val="FF0000"/>
                </a:solidFill>
              </a:rPr>
            </a:br>
            <a:r>
              <a:rPr lang="en-US" sz="2400" b="1" dirty="0" smtClean="0">
                <a:solidFill>
                  <a:srgbClr val="FF0000"/>
                </a:solidFill>
              </a:rPr>
              <a:t>Commissioner of Income-tax v. Christian Medical College*</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a:t>
            </a:r>
            <a:r>
              <a:rPr lang="en-US" sz="2400" b="1" dirty="0" err="1" smtClean="0">
                <a:solidFill>
                  <a:srgbClr val="FF0000"/>
                </a:solidFill>
              </a:rPr>
              <a:t>assessee</a:t>
            </a:r>
            <a:endParaRPr lang="en-US" sz="2400" b="1" dirty="0" smtClean="0">
              <a:solidFill>
                <a:srgbClr val="FF0000"/>
              </a:solidFill>
            </a:endParaRPr>
          </a:p>
        </p:txBody>
      </p:sp>
      <p:sp>
        <p:nvSpPr>
          <p:cNvPr id="3" name="Content Placeholder 2"/>
          <p:cNvSpPr>
            <a:spLocks noGrp="1"/>
          </p:cNvSpPr>
          <p:nvPr>
            <p:ph idx="1"/>
          </p:nvPr>
        </p:nvSpPr>
        <p:spPr>
          <a:xfrm>
            <a:off x="457200" y="1905000"/>
            <a:ext cx="8229600" cy="4221163"/>
          </a:xfrm>
          <a:ln>
            <a:solidFill>
              <a:schemeClr val="accent1"/>
            </a:solidFill>
          </a:ln>
        </p:spPr>
        <p:txBody>
          <a:bodyPr>
            <a:normAutofit lnSpcReduction="10000"/>
          </a:bodyPr>
          <a:lstStyle/>
          <a:p>
            <a:r>
              <a:rPr lang="en-US" dirty="0" smtClean="0"/>
              <a:t>Where </a:t>
            </a:r>
            <a:r>
              <a:rPr lang="en-US" dirty="0" err="1" smtClean="0"/>
              <a:t>assessee</a:t>
            </a:r>
            <a:r>
              <a:rPr lang="en-US" dirty="0" smtClean="0"/>
              <a:t>-society, established by Christian community, had been running medical colleges and its main aims were to train professionals in field of medical and health care and also to provide medical facilities in its hospitals to all persons of any caste, activities carried out by </a:t>
            </a:r>
            <a:r>
              <a:rPr lang="en-US" dirty="0" err="1" smtClean="0"/>
              <a:t>assessee</a:t>
            </a:r>
            <a:r>
              <a:rPr lang="en-US" dirty="0" smtClean="0"/>
              <a:t> were charitable in nature and it was entitled to exemption under section 80G</a:t>
            </a:r>
          </a:p>
        </p:txBody>
      </p:sp>
      <p:sp>
        <p:nvSpPr>
          <p:cNvPr id="4" name="Slide Number Placeholder 3"/>
          <p:cNvSpPr>
            <a:spLocks noGrp="1"/>
          </p:cNvSpPr>
          <p:nvPr>
            <p:ph type="sldNum" sz="quarter" idx="12"/>
          </p:nvPr>
        </p:nvSpPr>
        <p:spPr/>
        <p:txBody>
          <a:bodyPr/>
          <a:lstStyle/>
          <a:p>
            <a:fld id="{B6F15528-21DE-4FAA-801E-634DDDAF4B2B}" type="slidenum">
              <a:rPr lang="en-US" smtClean="0"/>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Autofit/>
          </a:bodyPr>
          <a:lstStyle/>
          <a:p>
            <a:r>
              <a:rPr lang="en-US" sz="2400" b="1" dirty="0" err="1" smtClean="0">
                <a:solidFill>
                  <a:srgbClr val="FF0000"/>
                </a:solidFill>
              </a:rPr>
              <a:t>Dy</a:t>
            </a:r>
            <a:r>
              <a:rPr lang="en-US" sz="2400" b="1" dirty="0" smtClean="0">
                <a:solidFill>
                  <a:srgbClr val="FF0000"/>
                </a:solidFill>
              </a:rPr>
              <a:t> CIT v. Society for Rural Improvement</a:t>
            </a:r>
            <a:br>
              <a:rPr lang="en-US" sz="2400" b="1" dirty="0" smtClean="0">
                <a:solidFill>
                  <a:srgbClr val="FF0000"/>
                </a:solidFill>
              </a:rPr>
            </a:br>
            <a:r>
              <a:rPr lang="en-US" sz="2400" b="1" dirty="0" smtClean="0">
                <a:solidFill>
                  <a:srgbClr val="FF0000"/>
                </a:solidFill>
              </a:rPr>
              <a:t>ITA No. 329/</a:t>
            </a:r>
            <a:r>
              <a:rPr lang="en-US" sz="2400" b="1" dirty="0" err="1" smtClean="0">
                <a:solidFill>
                  <a:srgbClr val="FF0000"/>
                </a:solidFill>
              </a:rPr>
              <a:t>Coch</a:t>
            </a:r>
            <a:r>
              <a:rPr lang="en-US" sz="2400" b="1" dirty="0" smtClean="0">
                <a:solidFill>
                  <a:srgbClr val="FF0000"/>
                </a:solidFill>
              </a:rPr>
              <a:t>/2014 dated 01.06.2016 </a:t>
            </a:r>
            <a:br>
              <a:rPr lang="en-US" sz="2400" b="1" dirty="0" smtClean="0">
                <a:solidFill>
                  <a:srgbClr val="FF0000"/>
                </a:solidFill>
              </a:rPr>
            </a:br>
            <a:r>
              <a:rPr lang="en-US" sz="2400" b="1" dirty="0" smtClean="0">
                <a:solidFill>
                  <a:srgbClr val="FF0000"/>
                </a:solidFill>
              </a:rPr>
              <a:t>ITAT Cochin</a:t>
            </a:r>
            <a:br>
              <a:rPr lang="en-US" sz="2400" b="1" dirty="0" smtClean="0">
                <a:solidFill>
                  <a:srgbClr val="FF0000"/>
                </a:solidFill>
              </a:rPr>
            </a:br>
            <a:r>
              <a:rPr lang="en-US" sz="2400" b="1" dirty="0" smtClean="0">
                <a:solidFill>
                  <a:srgbClr val="FF0000"/>
                </a:solidFill>
              </a:rPr>
              <a:t>* In </a:t>
            </a:r>
            <a:r>
              <a:rPr lang="en-US" sz="2400" b="1" dirty="0" err="1" smtClean="0">
                <a:solidFill>
                  <a:srgbClr val="FF0000"/>
                </a:solidFill>
              </a:rPr>
              <a:t>favour</a:t>
            </a:r>
            <a:r>
              <a:rPr lang="en-US" sz="2400" b="1" dirty="0" smtClean="0">
                <a:solidFill>
                  <a:srgbClr val="FF0000"/>
                </a:solidFill>
              </a:rPr>
              <a:t> of the </a:t>
            </a:r>
            <a:r>
              <a:rPr lang="en-US" sz="2400" b="1" dirty="0" err="1" smtClean="0">
                <a:solidFill>
                  <a:srgbClr val="FF0000"/>
                </a:solidFill>
              </a:rPr>
              <a:t>assessee</a:t>
            </a:r>
            <a:r>
              <a:rPr lang="en-US" sz="1800" b="1" dirty="0" smtClean="0">
                <a:solidFill>
                  <a:srgbClr val="FF0000"/>
                </a:solidFill>
              </a:rPr>
              <a:t/>
            </a:r>
            <a:br>
              <a:rPr lang="en-US" sz="1800" b="1" dirty="0" smtClean="0">
                <a:solidFill>
                  <a:srgbClr val="FF0000"/>
                </a:solidFill>
              </a:rPr>
            </a:br>
            <a:r>
              <a:rPr lang="en-US" sz="1000" b="1" dirty="0" smtClean="0">
                <a:solidFill>
                  <a:srgbClr val="FF0000"/>
                </a:solidFill>
              </a:rPr>
              <a:t>http://www.itatonline.in:8080/itat/upload/-555816118608301964713$5%5E1REFNOSopciety_for_Rural_Development-329-14_&amp;_co36-14.pdf</a:t>
            </a:r>
            <a:r>
              <a:rPr lang="en-US" sz="2400" b="1" dirty="0" smtClean="0">
                <a:solidFill>
                  <a:srgbClr val="FF0000"/>
                </a:solidFill>
              </a:rPr>
              <a:t/>
            </a:r>
            <a:br>
              <a:rPr lang="en-US" sz="2400" b="1" dirty="0" smtClean="0">
                <a:solidFill>
                  <a:srgbClr val="FF0000"/>
                </a:solidFill>
              </a:rPr>
            </a:br>
            <a:endParaRPr lang="en-US" sz="1800" b="1" dirty="0">
              <a:solidFill>
                <a:srgbClr val="FF0000"/>
              </a:solidFill>
            </a:endParaRPr>
          </a:p>
        </p:txBody>
      </p:sp>
      <p:sp>
        <p:nvSpPr>
          <p:cNvPr id="3" name="Content Placeholder 2"/>
          <p:cNvSpPr>
            <a:spLocks noGrp="1"/>
          </p:cNvSpPr>
          <p:nvPr>
            <p:ph idx="1"/>
          </p:nvPr>
        </p:nvSpPr>
        <p:spPr>
          <a:xfrm>
            <a:off x="228600" y="2057400"/>
            <a:ext cx="8686800" cy="4068763"/>
          </a:xfrm>
          <a:ln w="12700">
            <a:solidFill>
              <a:schemeClr val="accent1"/>
            </a:solidFill>
          </a:ln>
        </p:spPr>
        <p:txBody>
          <a:bodyPr>
            <a:normAutofit fontScale="92500" lnSpcReduction="20000"/>
          </a:bodyPr>
          <a:lstStyle/>
          <a:p>
            <a:r>
              <a:rPr lang="en-US" dirty="0" smtClean="0"/>
              <a:t>A trust registered u/s 12AA doing micro finance activity is eligible for deduction u/s 11</a:t>
            </a:r>
          </a:p>
          <a:p>
            <a:r>
              <a:rPr lang="en-US" dirty="0" smtClean="0"/>
              <a:t>Microfinance activity is ‘relief of the poor’ and not ‘general purpose utility’. So commercial receipts concept will not apply</a:t>
            </a:r>
          </a:p>
          <a:p>
            <a:r>
              <a:rPr lang="en-US" dirty="0" smtClean="0"/>
              <a:t>Decisions followed</a:t>
            </a:r>
          </a:p>
          <a:p>
            <a:pPr lvl="1"/>
            <a:r>
              <a:rPr lang="en-US" sz="2400" dirty="0" smtClean="0"/>
              <a:t>Andhra Pradesh HC -  CIT vs. </a:t>
            </a:r>
            <a:r>
              <a:rPr lang="en-US" sz="2400" dirty="0" err="1" smtClean="0"/>
              <a:t>Spandana</a:t>
            </a:r>
            <a:r>
              <a:rPr lang="en-US" sz="2400" dirty="0" smtClean="0"/>
              <a:t> I.T.A. No.304/2013 dated 10/07/2013. </a:t>
            </a:r>
          </a:p>
          <a:p>
            <a:pPr lvl="1"/>
            <a:r>
              <a:rPr lang="en-US" sz="2400" dirty="0" smtClean="0"/>
              <a:t>Cochin ITAT – K.P. Paul Foundation vs. CIT (2014) 40 CCH 314 </a:t>
            </a:r>
          </a:p>
          <a:p>
            <a:pPr lvl="1"/>
            <a:r>
              <a:rPr lang="en-US" sz="2400" dirty="0" smtClean="0"/>
              <a:t>Chennai ITAT – </a:t>
            </a:r>
            <a:r>
              <a:rPr lang="en-US" sz="2400" dirty="0" err="1" smtClean="0"/>
              <a:t>Kurinji</a:t>
            </a:r>
            <a:r>
              <a:rPr lang="en-US" sz="2400" dirty="0" smtClean="0"/>
              <a:t> Welfare Society Vs. ACIT</a:t>
            </a:r>
            <a:endParaRPr lang="en-US" sz="3200" dirty="0" smtClean="0"/>
          </a:p>
          <a:p>
            <a:pPr lvl="1"/>
            <a:endParaRPr lang="en-US" sz="24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143000"/>
          </a:xfrm>
        </p:spPr>
        <p:txBody>
          <a:bodyPr>
            <a:normAutofit fontScale="90000"/>
          </a:bodyPr>
          <a:lstStyle/>
          <a:p>
            <a:r>
              <a:rPr lang="en-US" sz="2700" b="1" dirty="0" smtClean="0">
                <a:solidFill>
                  <a:srgbClr val="FF0000"/>
                </a:solidFill>
              </a:rPr>
              <a:t>[2016] 70 taxmann.com 48 (Hyderabad - Trib.)</a:t>
            </a:r>
            <a:br>
              <a:rPr lang="en-US" sz="2700" b="1" dirty="0" smtClean="0">
                <a:solidFill>
                  <a:srgbClr val="FF0000"/>
                </a:solidFill>
              </a:rPr>
            </a:br>
            <a:r>
              <a:rPr lang="en-US" sz="2700" b="1" dirty="0" smtClean="0">
                <a:solidFill>
                  <a:srgbClr val="FF0000"/>
                </a:solidFill>
              </a:rPr>
              <a:t>IN THE ITAT HYDERABAD BENCH 'A'</a:t>
            </a:r>
            <a:br>
              <a:rPr lang="en-US" sz="2700" b="1" dirty="0" smtClean="0">
                <a:solidFill>
                  <a:srgbClr val="FF0000"/>
                </a:solidFill>
              </a:rPr>
            </a:br>
            <a:r>
              <a:rPr lang="en-US" sz="2700" b="1" dirty="0" smtClean="0">
                <a:solidFill>
                  <a:srgbClr val="FF0000"/>
                </a:solidFill>
              </a:rPr>
              <a:t>Deputy Commissioner of Income-tax, Circle- 1(1), Hyderabad</a:t>
            </a:r>
            <a:br>
              <a:rPr lang="en-US" sz="2700" b="1" dirty="0" smtClean="0">
                <a:solidFill>
                  <a:srgbClr val="FF0000"/>
                </a:solidFill>
              </a:rPr>
            </a:br>
            <a:r>
              <a:rPr lang="en-US" sz="2700" b="1" dirty="0" smtClean="0">
                <a:solidFill>
                  <a:srgbClr val="FF0000"/>
                </a:solidFill>
              </a:rPr>
              <a:t>v. A.P. State Civil Supplies Corporation Ltd.</a:t>
            </a:r>
            <a:br>
              <a:rPr lang="en-US" sz="2700" b="1" dirty="0" smtClean="0">
                <a:solidFill>
                  <a:srgbClr val="FF0000"/>
                </a:solidFill>
              </a:rPr>
            </a:br>
            <a:r>
              <a:rPr lang="en-US" sz="2700" b="1" dirty="0" smtClean="0">
                <a:solidFill>
                  <a:srgbClr val="FF0000"/>
                </a:solidFill>
              </a:rPr>
              <a:t>* in </a:t>
            </a:r>
            <a:r>
              <a:rPr lang="en-US" sz="2700" b="1" dirty="0" err="1" smtClean="0">
                <a:solidFill>
                  <a:srgbClr val="FF0000"/>
                </a:solidFill>
              </a:rPr>
              <a:t>favour</a:t>
            </a:r>
            <a:r>
              <a:rPr lang="en-US" sz="2700" b="1" dirty="0" smtClean="0">
                <a:solidFill>
                  <a:srgbClr val="FF0000"/>
                </a:solidFill>
              </a:rPr>
              <a:t> of the </a:t>
            </a:r>
            <a:r>
              <a:rPr lang="en-US" sz="2700" b="1" dirty="0" err="1" smtClean="0">
                <a:solidFill>
                  <a:srgbClr val="FF0000"/>
                </a:solidFill>
              </a:rPr>
              <a:t>assessee</a:t>
            </a:r>
            <a:endParaRPr lang="en-US" sz="2700" b="1" dirty="0" smtClean="0">
              <a:solidFill>
                <a:srgbClr val="FF0000"/>
              </a:solidFill>
            </a:endParaRPr>
          </a:p>
        </p:txBody>
      </p:sp>
      <p:sp>
        <p:nvSpPr>
          <p:cNvPr id="3" name="Content Placeholder 2"/>
          <p:cNvSpPr>
            <a:spLocks noGrp="1"/>
          </p:cNvSpPr>
          <p:nvPr>
            <p:ph idx="1"/>
          </p:nvPr>
        </p:nvSpPr>
        <p:spPr>
          <a:xfrm>
            <a:off x="457200" y="2362200"/>
            <a:ext cx="8229600" cy="3763963"/>
          </a:xfrm>
          <a:ln>
            <a:solidFill>
              <a:schemeClr val="accent1"/>
            </a:solidFill>
          </a:ln>
        </p:spPr>
        <p:txBody>
          <a:bodyPr>
            <a:normAutofit lnSpcReduction="10000"/>
          </a:bodyPr>
          <a:lstStyle/>
          <a:p>
            <a:r>
              <a:rPr lang="en-US" b="1" dirty="0" smtClean="0"/>
              <a:t>State Civil Supplies Corporation providing essential commodities to poor people at subsidized rates should be considered to be providing ‘relief to poor’ (and not object of general public utility) and, thus, eligible for exemption under section 11; </a:t>
            </a:r>
          </a:p>
          <a:p>
            <a:r>
              <a:rPr lang="en-US" b="1" dirty="0" smtClean="0"/>
              <a:t>The amendment of proviso to section 2(15) was not applicable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US" sz="2700" b="1" dirty="0" smtClean="0">
                <a:solidFill>
                  <a:srgbClr val="FF0000"/>
                </a:solidFill>
              </a:rPr>
              <a:t>[2015] 60 taxmann.com 188 (Patna - Trib.)</a:t>
            </a:r>
            <a:br>
              <a:rPr lang="en-US" sz="2700" b="1" dirty="0" smtClean="0">
                <a:solidFill>
                  <a:srgbClr val="FF0000"/>
                </a:solidFill>
              </a:rPr>
            </a:br>
            <a:r>
              <a:rPr lang="en-US" sz="2700" b="1" dirty="0" smtClean="0">
                <a:solidFill>
                  <a:srgbClr val="FF0000"/>
                </a:solidFill>
              </a:rPr>
              <a:t>International School of Human Resources &amp; Social Welfare Society v. Commissioner of Income-tax-1, Patna</a:t>
            </a:r>
            <a:br>
              <a:rPr lang="en-US" sz="2700" b="1" dirty="0" smtClean="0">
                <a:solidFill>
                  <a:srgbClr val="FF0000"/>
                </a:solidFill>
              </a:rPr>
            </a:br>
            <a:r>
              <a:rPr lang="en-US" sz="2700" b="1" dirty="0" smtClean="0">
                <a:solidFill>
                  <a:srgbClr val="FF0000"/>
                </a:solidFill>
              </a:rPr>
              <a:t>*In </a:t>
            </a:r>
            <a:r>
              <a:rPr lang="en-US" sz="2700" b="1" dirty="0" err="1" smtClean="0">
                <a:solidFill>
                  <a:srgbClr val="FF0000"/>
                </a:solidFill>
              </a:rPr>
              <a:t>favour</a:t>
            </a:r>
            <a:r>
              <a:rPr lang="en-US" sz="2700" b="1" dirty="0" smtClean="0">
                <a:solidFill>
                  <a:srgbClr val="FF0000"/>
                </a:solidFill>
              </a:rPr>
              <a:t> of </a:t>
            </a:r>
            <a:r>
              <a:rPr lang="en-US" sz="2700" b="1" dirty="0" err="1" smtClean="0">
                <a:solidFill>
                  <a:srgbClr val="FF0000"/>
                </a:solidFill>
              </a:rPr>
              <a:t>assessee</a:t>
            </a:r>
            <a:r>
              <a:rPr lang="en-US" dirty="0" smtClean="0"/>
              <a:t>.</a:t>
            </a:r>
            <a:endParaRPr lang="en-US" dirty="0"/>
          </a:p>
        </p:txBody>
      </p:sp>
      <p:sp>
        <p:nvSpPr>
          <p:cNvPr id="3" name="Content Placeholder 2"/>
          <p:cNvSpPr>
            <a:spLocks noGrp="1"/>
          </p:cNvSpPr>
          <p:nvPr>
            <p:ph idx="1"/>
          </p:nvPr>
        </p:nvSpPr>
        <p:spPr>
          <a:xfrm>
            <a:off x="457200" y="2286000"/>
            <a:ext cx="8229600" cy="3840163"/>
          </a:xfrm>
          <a:ln>
            <a:solidFill>
              <a:schemeClr val="accent1"/>
            </a:solidFill>
          </a:ln>
        </p:spPr>
        <p:txBody>
          <a:bodyPr/>
          <a:lstStyle/>
          <a:p>
            <a:r>
              <a:rPr lang="en-US" dirty="0" smtClean="0"/>
              <a:t>Where merely because minority status was accorded to educational institutions run by </a:t>
            </a:r>
            <a:r>
              <a:rPr lang="en-US" dirty="0" err="1" smtClean="0"/>
              <a:t>assessee</a:t>
            </a:r>
            <a:r>
              <a:rPr lang="en-US" dirty="0" smtClean="0"/>
              <a:t>-society, it could not be regarded as being established for benefit of a particular religious community; registration could not be denied on this ground</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en-US" sz="2700" b="1" dirty="0" smtClean="0">
                <a:solidFill>
                  <a:srgbClr val="FF0000"/>
                </a:solidFill>
              </a:rPr>
              <a:t>[2015] 57 taxmann.com 333 (</a:t>
            </a:r>
            <a:r>
              <a:rPr lang="en-US" sz="2700" b="1" dirty="0" err="1" smtClean="0">
                <a:solidFill>
                  <a:srgbClr val="FF0000"/>
                </a:solidFill>
              </a:rPr>
              <a:t>Pune</a:t>
            </a:r>
            <a:r>
              <a:rPr lang="en-US" sz="2700" b="1" dirty="0" smtClean="0">
                <a:solidFill>
                  <a:srgbClr val="FF0000"/>
                </a:solidFill>
              </a:rPr>
              <a:t> - Trib.)</a:t>
            </a:r>
            <a:br>
              <a:rPr lang="en-US" sz="2700" b="1" dirty="0" smtClean="0">
                <a:solidFill>
                  <a:srgbClr val="FF0000"/>
                </a:solidFill>
              </a:rPr>
            </a:br>
            <a:r>
              <a:rPr lang="en-US" sz="2700" b="1" dirty="0" smtClean="0">
                <a:solidFill>
                  <a:srgbClr val="FF0000"/>
                </a:solidFill>
              </a:rPr>
              <a:t>Income-tax Officer, Ward -3, </a:t>
            </a:r>
            <a:r>
              <a:rPr lang="en-US" sz="2700" b="1" dirty="0" err="1" smtClean="0">
                <a:solidFill>
                  <a:srgbClr val="FF0000"/>
                </a:solidFill>
              </a:rPr>
              <a:t>Ahmednagar</a:t>
            </a:r>
            <a:r>
              <a:rPr lang="en-US" sz="2700" b="1" dirty="0" smtClean="0">
                <a:solidFill>
                  <a:srgbClr val="FF0000"/>
                </a:solidFill>
              </a:rPr>
              <a:t/>
            </a:r>
            <a:br>
              <a:rPr lang="en-US" sz="2700" b="1" dirty="0" smtClean="0">
                <a:solidFill>
                  <a:srgbClr val="FF0000"/>
                </a:solidFill>
              </a:rPr>
            </a:br>
            <a:r>
              <a:rPr lang="en-US" sz="2700" b="1" dirty="0" smtClean="0">
                <a:solidFill>
                  <a:srgbClr val="FF0000"/>
                </a:solidFill>
              </a:rPr>
              <a:t>v. Noble Medical Foundation &amp; Research Centre*</a:t>
            </a:r>
            <a:br>
              <a:rPr lang="en-US" sz="2700" b="1" dirty="0" smtClean="0">
                <a:solidFill>
                  <a:srgbClr val="FF0000"/>
                </a:solidFill>
              </a:rPr>
            </a:br>
            <a:r>
              <a:rPr lang="en-US" sz="2700" b="1" dirty="0" smtClean="0">
                <a:solidFill>
                  <a:srgbClr val="FF0000"/>
                </a:solidFill>
              </a:rPr>
              <a:t>*In </a:t>
            </a:r>
            <a:r>
              <a:rPr lang="en-US" sz="2700" b="1" dirty="0" err="1" smtClean="0">
                <a:solidFill>
                  <a:srgbClr val="FF0000"/>
                </a:solidFill>
              </a:rPr>
              <a:t>favour</a:t>
            </a:r>
            <a:r>
              <a:rPr lang="en-US" sz="2700" b="1" dirty="0" smtClean="0">
                <a:solidFill>
                  <a:srgbClr val="FF0000"/>
                </a:solidFill>
              </a:rPr>
              <a:t> of </a:t>
            </a:r>
            <a:r>
              <a:rPr lang="en-US" sz="2700" b="1" dirty="0" err="1" smtClean="0">
                <a:solidFill>
                  <a:srgbClr val="FF0000"/>
                </a:solidFill>
              </a:rPr>
              <a:t>assessee</a:t>
            </a:r>
            <a:r>
              <a:rPr lang="en-US" dirty="0" smtClean="0"/>
              <a:t>.</a:t>
            </a:r>
            <a:endParaRPr lang="en-US" dirty="0"/>
          </a:p>
        </p:txBody>
      </p:sp>
      <p:sp>
        <p:nvSpPr>
          <p:cNvPr id="3" name="Content Placeholder 2"/>
          <p:cNvSpPr>
            <a:spLocks noGrp="1"/>
          </p:cNvSpPr>
          <p:nvPr>
            <p:ph idx="1"/>
          </p:nvPr>
        </p:nvSpPr>
        <p:spPr>
          <a:xfrm>
            <a:off x="457200" y="2255837"/>
            <a:ext cx="8229600" cy="3230563"/>
          </a:xfrm>
          <a:ln>
            <a:solidFill>
              <a:schemeClr val="accent1"/>
            </a:solidFill>
          </a:ln>
        </p:spPr>
        <p:txBody>
          <a:bodyPr/>
          <a:lstStyle/>
          <a:p>
            <a:r>
              <a:rPr lang="en-US" dirty="0" smtClean="0"/>
              <a:t>Where </a:t>
            </a:r>
            <a:r>
              <a:rPr lang="en-US" dirty="0" err="1" smtClean="0"/>
              <a:t>assessee</a:t>
            </a:r>
            <a:r>
              <a:rPr lang="en-US" dirty="0" smtClean="0"/>
              <a:t>-hospital was providing medical relief to people at large, merely because surplus was generated from hospital activities could not be ground to deny exemption under section 11 to </a:t>
            </a:r>
            <a:r>
              <a:rPr lang="en-US" dirty="0" err="1" smtClean="0"/>
              <a:t>assessee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Autofit/>
          </a:bodyPr>
          <a:lstStyle/>
          <a:p>
            <a:r>
              <a:rPr lang="en-US" sz="2400" b="1" dirty="0" smtClean="0">
                <a:solidFill>
                  <a:srgbClr val="FF0000"/>
                </a:solidFill>
              </a:rPr>
              <a:t>[2015] 55 taxmann.com 255 (SC)</a:t>
            </a:r>
            <a:br>
              <a:rPr lang="en-US" sz="2400" b="1" dirty="0" smtClean="0">
                <a:solidFill>
                  <a:srgbClr val="FF0000"/>
                </a:solidFill>
              </a:rPr>
            </a:br>
            <a:r>
              <a:rPr lang="en-US" sz="2400" b="1" dirty="0" smtClean="0">
                <a:solidFill>
                  <a:srgbClr val="FF0000"/>
                </a:solidFill>
              </a:rPr>
              <a:t>SUPREME COURT OF INDIA</a:t>
            </a:r>
            <a:br>
              <a:rPr lang="en-US" sz="2400" b="1" dirty="0" smtClean="0">
                <a:solidFill>
                  <a:srgbClr val="FF0000"/>
                </a:solidFill>
              </a:rPr>
            </a:br>
            <a:r>
              <a:rPr lang="en-US" sz="2400" b="1" dirty="0" smtClean="0">
                <a:solidFill>
                  <a:srgbClr val="FF0000"/>
                </a:solidFill>
              </a:rPr>
              <a:t>Queen's Educational Society </a:t>
            </a:r>
            <a:r>
              <a:rPr lang="en-US" sz="2400" b="1" i="1" dirty="0" smtClean="0">
                <a:solidFill>
                  <a:srgbClr val="FF0000"/>
                </a:solidFill>
              </a:rPr>
              <a:t>v. </a:t>
            </a:r>
            <a:r>
              <a:rPr lang="en-US" sz="2400" b="1" dirty="0" smtClean="0">
                <a:solidFill>
                  <a:srgbClr val="FF0000"/>
                </a:solidFill>
              </a:rPr>
              <a:t>Commissioner of Income-tax </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a:t>
            </a:r>
            <a:r>
              <a:rPr lang="en-US" sz="2400" b="1" dirty="0" err="1" smtClean="0">
                <a:solidFill>
                  <a:srgbClr val="FF0000"/>
                </a:solidFill>
              </a:rPr>
              <a:t>assessee</a:t>
            </a:r>
            <a:endParaRPr lang="en-US" sz="2400" b="1" dirty="0">
              <a:solidFill>
                <a:srgbClr val="FF0000"/>
              </a:solidFill>
            </a:endParaRPr>
          </a:p>
        </p:txBody>
      </p:sp>
      <p:sp>
        <p:nvSpPr>
          <p:cNvPr id="3" name="Content Placeholder 2"/>
          <p:cNvSpPr>
            <a:spLocks noGrp="1"/>
          </p:cNvSpPr>
          <p:nvPr>
            <p:ph idx="1"/>
          </p:nvPr>
        </p:nvSpPr>
        <p:spPr>
          <a:xfrm>
            <a:off x="457200" y="2133600"/>
            <a:ext cx="8229600" cy="3992563"/>
          </a:xfrm>
          <a:ln w="12700">
            <a:solidFill>
              <a:schemeClr val="accent1"/>
            </a:solidFill>
          </a:ln>
        </p:spPr>
        <p:txBody>
          <a:bodyPr/>
          <a:lstStyle/>
          <a:p>
            <a:r>
              <a:rPr lang="en-US" dirty="0" smtClean="0"/>
              <a:t>Where a surplus was made by educational institution which was ploughed back for educational purposes, said institution was to be held to be existed solely for educational purpose and not for purpose of profit.</a:t>
            </a:r>
          </a:p>
          <a:p>
            <a:r>
              <a:rPr lang="en-US" dirty="0" smtClean="0"/>
              <a:t>Also refer circular 14/2015 dated 17.08.2015 which recognizes generation of surplus.</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en-US" sz="2700" b="1" dirty="0" smtClean="0">
                <a:solidFill>
                  <a:srgbClr val="FF0000"/>
                </a:solidFill>
              </a:rPr>
              <a:t>[2015] 56 taxmann.com 118 (Mumbai - Trib.)</a:t>
            </a:r>
            <a:br>
              <a:rPr lang="en-US" sz="2700" b="1" dirty="0" smtClean="0">
                <a:solidFill>
                  <a:srgbClr val="FF0000"/>
                </a:solidFill>
              </a:rPr>
            </a:br>
            <a:r>
              <a:rPr lang="en-US" sz="2700" b="1" dirty="0" smtClean="0">
                <a:solidFill>
                  <a:srgbClr val="FF0000"/>
                </a:solidFill>
              </a:rPr>
              <a:t>Critical Art and Media Practices</a:t>
            </a:r>
            <a:br>
              <a:rPr lang="en-US" sz="2700" b="1" dirty="0" smtClean="0">
                <a:solidFill>
                  <a:srgbClr val="FF0000"/>
                </a:solidFill>
              </a:rPr>
            </a:br>
            <a:r>
              <a:rPr lang="en-US" sz="2700" b="1" dirty="0" smtClean="0">
                <a:solidFill>
                  <a:srgbClr val="FF0000"/>
                </a:solidFill>
              </a:rPr>
              <a:t>v. Director of Income-tax (Exemption), Mumbai*</a:t>
            </a:r>
            <a:br>
              <a:rPr lang="en-US" sz="2700" b="1" dirty="0" smtClean="0">
                <a:solidFill>
                  <a:srgbClr val="FF0000"/>
                </a:solidFill>
              </a:rPr>
            </a:br>
            <a:r>
              <a:rPr lang="en-US" sz="2700" b="1" dirty="0" smtClean="0">
                <a:solidFill>
                  <a:srgbClr val="FF0000"/>
                </a:solidFill>
              </a:rPr>
              <a:t>*In </a:t>
            </a:r>
            <a:r>
              <a:rPr lang="en-US" sz="2700" b="1" dirty="0" err="1" smtClean="0">
                <a:solidFill>
                  <a:srgbClr val="FF0000"/>
                </a:solidFill>
              </a:rPr>
              <a:t>favour</a:t>
            </a:r>
            <a:r>
              <a:rPr lang="en-US" sz="2700" b="1" dirty="0" smtClean="0">
                <a:solidFill>
                  <a:srgbClr val="FF0000"/>
                </a:solidFill>
              </a:rPr>
              <a:t> of </a:t>
            </a:r>
            <a:r>
              <a:rPr lang="en-US" sz="2700" b="1" dirty="0" err="1" smtClean="0">
                <a:solidFill>
                  <a:srgbClr val="FF0000"/>
                </a:solidFill>
              </a:rPr>
              <a:t>assessee</a:t>
            </a:r>
            <a:r>
              <a:rPr lang="en-US" dirty="0" smtClean="0"/>
              <a:t>.</a:t>
            </a:r>
            <a:endParaRPr lang="en-US" dirty="0"/>
          </a:p>
        </p:txBody>
      </p:sp>
      <p:sp>
        <p:nvSpPr>
          <p:cNvPr id="3" name="Content Placeholder 2"/>
          <p:cNvSpPr>
            <a:spLocks noGrp="1"/>
          </p:cNvSpPr>
          <p:nvPr>
            <p:ph idx="1"/>
          </p:nvPr>
        </p:nvSpPr>
        <p:spPr>
          <a:xfrm>
            <a:off x="457200" y="2514600"/>
            <a:ext cx="8229600" cy="3611563"/>
          </a:xfrm>
          <a:ln>
            <a:solidFill>
              <a:schemeClr val="accent1"/>
            </a:solidFill>
          </a:ln>
        </p:spPr>
        <p:txBody>
          <a:bodyPr>
            <a:normAutofit fontScale="92500" lnSpcReduction="10000"/>
          </a:bodyPr>
          <a:lstStyle/>
          <a:p>
            <a:r>
              <a:rPr lang="en-US" dirty="0" smtClean="0"/>
              <a:t>If activities of a trust are found to be charitable and property is held wholly and exclusively under trust for charitable and religious purposes, then such a trust cannot be denied registration merely because its activities are extended outside India. However, income which is applied towards charitable activities in India only will be eligible for exemption,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Autofit/>
          </a:bodyPr>
          <a:lstStyle/>
          <a:p>
            <a:r>
              <a:rPr lang="en-US" sz="2400" b="1" dirty="0" smtClean="0">
                <a:solidFill>
                  <a:srgbClr val="FF0000"/>
                </a:solidFill>
              </a:rPr>
              <a:t>[2015] 56 taxmann.com 172 (Cochin - Trib.)</a:t>
            </a:r>
            <a:br>
              <a:rPr lang="en-US" sz="2400" b="1" dirty="0" smtClean="0">
                <a:solidFill>
                  <a:srgbClr val="FF0000"/>
                </a:solidFill>
              </a:rPr>
            </a:br>
            <a:r>
              <a:rPr lang="en-US" sz="2400" b="1" dirty="0" smtClean="0">
                <a:solidFill>
                  <a:srgbClr val="FF0000"/>
                </a:solidFill>
              </a:rPr>
              <a:t>State Forum of Bankers Club (Kerala)</a:t>
            </a:r>
            <a:br>
              <a:rPr lang="en-US" sz="2400" b="1" dirty="0" smtClean="0">
                <a:solidFill>
                  <a:srgbClr val="FF0000"/>
                </a:solidFill>
              </a:rPr>
            </a:br>
            <a:r>
              <a:rPr lang="en-US" sz="2400" b="1" dirty="0" smtClean="0">
                <a:solidFill>
                  <a:srgbClr val="FF0000"/>
                </a:solidFill>
              </a:rPr>
              <a:t>v. Income-tax Officer (Tech), Kochi*</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revenue.</a:t>
            </a:r>
          </a:p>
        </p:txBody>
      </p:sp>
      <p:sp>
        <p:nvSpPr>
          <p:cNvPr id="3" name="Content Placeholder 2"/>
          <p:cNvSpPr>
            <a:spLocks noGrp="1"/>
          </p:cNvSpPr>
          <p:nvPr>
            <p:ph idx="1"/>
          </p:nvPr>
        </p:nvSpPr>
        <p:spPr>
          <a:xfrm>
            <a:off x="457200" y="2362200"/>
            <a:ext cx="8229600" cy="3763963"/>
          </a:xfrm>
          <a:ln>
            <a:solidFill>
              <a:schemeClr val="accent1"/>
            </a:solidFill>
          </a:ln>
        </p:spPr>
        <p:txBody>
          <a:bodyPr/>
          <a:lstStyle/>
          <a:p>
            <a:r>
              <a:rPr lang="en-US" dirty="0" smtClean="0"/>
              <a:t>Where </a:t>
            </a:r>
            <a:r>
              <a:rPr lang="en-US" dirty="0" err="1" smtClean="0"/>
              <a:t>assessee</a:t>
            </a:r>
            <a:r>
              <a:rPr lang="en-US" dirty="0" smtClean="0"/>
              <a:t>-trust was rendering service to banks by organizing lectures and seminars for benefit of bank employees, same was not charitable activity and </a:t>
            </a:r>
            <a:r>
              <a:rPr lang="en-US" dirty="0" err="1" smtClean="0"/>
              <a:t>assessee</a:t>
            </a:r>
            <a:r>
              <a:rPr lang="en-US" dirty="0" smtClean="0"/>
              <a:t> was not entitled for recognition under section 2(15)</a:t>
            </a:r>
          </a:p>
        </p:txBody>
      </p:sp>
      <p:sp>
        <p:nvSpPr>
          <p:cNvPr id="4" name="Slide Number Placeholder 3"/>
          <p:cNvSpPr>
            <a:spLocks noGrp="1"/>
          </p:cNvSpPr>
          <p:nvPr>
            <p:ph type="sldNum" sz="quarter" idx="12"/>
          </p:nvPr>
        </p:nvSpPr>
        <p:spPr/>
        <p:txBody>
          <a:bodyPr/>
          <a:lstStyle/>
          <a:p>
            <a:fld id="{B6F15528-21DE-4FAA-801E-634DDDAF4B2B}"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Autofit/>
          </a:bodyPr>
          <a:lstStyle/>
          <a:p>
            <a:r>
              <a:rPr lang="en-US" sz="2400" b="1" dirty="0" smtClean="0">
                <a:solidFill>
                  <a:srgbClr val="FF0000"/>
                </a:solidFill>
              </a:rPr>
              <a:t>[2015] 59 taxmann.com 379 (Chennai - Trib.)</a:t>
            </a:r>
            <a:br>
              <a:rPr lang="en-US" sz="2400" b="1" dirty="0" smtClean="0">
                <a:solidFill>
                  <a:srgbClr val="FF0000"/>
                </a:solidFill>
              </a:rPr>
            </a:br>
            <a:r>
              <a:rPr lang="en-US" sz="2400" b="1" dirty="0" err="1" smtClean="0">
                <a:solidFill>
                  <a:srgbClr val="FF0000"/>
                </a:solidFill>
              </a:rPr>
              <a:t>Anjuman</a:t>
            </a:r>
            <a:r>
              <a:rPr lang="en-US" sz="2400" b="1" dirty="0" smtClean="0">
                <a:solidFill>
                  <a:srgbClr val="FF0000"/>
                </a:solidFill>
              </a:rPr>
              <a:t>-E-</a:t>
            </a:r>
            <a:r>
              <a:rPr lang="en-US" sz="2400" b="1" dirty="0" err="1" smtClean="0">
                <a:solidFill>
                  <a:srgbClr val="FF0000"/>
                </a:solidFill>
              </a:rPr>
              <a:t>Himayath</a:t>
            </a:r>
            <a:r>
              <a:rPr lang="en-US" sz="2400" b="1" dirty="0" smtClean="0">
                <a:solidFill>
                  <a:srgbClr val="FF0000"/>
                </a:solidFill>
              </a:rPr>
              <a:t>-E-Islam</a:t>
            </a:r>
            <a:br>
              <a:rPr lang="en-US" sz="2400" b="1" dirty="0" smtClean="0">
                <a:solidFill>
                  <a:srgbClr val="FF0000"/>
                </a:solidFill>
              </a:rPr>
            </a:br>
            <a:r>
              <a:rPr lang="en-US" sz="2400" b="1" dirty="0" smtClean="0">
                <a:solidFill>
                  <a:srgbClr val="FF0000"/>
                </a:solidFill>
              </a:rPr>
              <a:t>v. Assistant Director of Income-tax (Exemption)-IV, Chennai*</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revenue</a:t>
            </a:r>
          </a:p>
        </p:txBody>
      </p:sp>
      <p:sp>
        <p:nvSpPr>
          <p:cNvPr id="3" name="Content Placeholder 2"/>
          <p:cNvSpPr>
            <a:spLocks noGrp="1"/>
          </p:cNvSpPr>
          <p:nvPr>
            <p:ph idx="1"/>
          </p:nvPr>
        </p:nvSpPr>
        <p:spPr>
          <a:xfrm>
            <a:off x="457200" y="2438400"/>
            <a:ext cx="8229600" cy="3687763"/>
          </a:xfrm>
          <a:ln>
            <a:solidFill>
              <a:schemeClr val="accent1"/>
            </a:solidFill>
          </a:ln>
        </p:spPr>
        <p:txBody>
          <a:bodyPr/>
          <a:lstStyle/>
          <a:p>
            <a:r>
              <a:rPr lang="en-US" dirty="0" smtClean="0"/>
              <a:t>In case of </a:t>
            </a:r>
            <a:r>
              <a:rPr lang="en-US" dirty="0" err="1" smtClean="0"/>
              <a:t>assessee</a:t>
            </a:r>
            <a:r>
              <a:rPr lang="en-US" dirty="0" smtClean="0"/>
              <a:t>-trust registered under section 12A, carry forward of excess application of funds cannot be allowed as per provisions of Act because it would result in notional application of income in subsequent year</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Autofit/>
          </a:bodyPr>
          <a:lstStyle/>
          <a:p>
            <a:r>
              <a:rPr lang="en-US" sz="2400" b="1" dirty="0" smtClean="0">
                <a:solidFill>
                  <a:srgbClr val="FF0000"/>
                </a:solidFill>
              </a:rPr>
              <a:t>[2015] 60 taxmann.com 165 (Bang - Trib.)</a:t>
            </a:r>
            <a:br>
              <a:rPr lang="en-US" sz="2400" b="1" dirty="0" smtClean="0">
                <a:solidFill>
                  <a:srgbClr val="FF0000"/>
                </a:solidFill>
              </a:rPr>
            </a:br>
            <a:r>
              <a:rPr lang="en-US" sz="2400" b="1" dirty="0" smtClean="0">
                <a:solidFill>
                  <a:srgbClr val="FF0000"/>
                </a:solidFill>
              </a:rPr>
              <a:t>Deputy Director of Income-tax (E), Circle 17 (1), Bangalore v.</a:t>
            </a:r>
            <a:br>
              <a:rPr lang="en-US" sz="2400" b="1" dirty="0" smtClean="0">
                <a:solidFill>
                  <a:srgbClr val="FF0000"/>
                </a:solidFill>
              </a:rPr>
            </a:br>
            <a:r>
              <a:rPr lang="en-US" sz="2400" b="1" dirty="0" err="1" smtClean="0">
                <a:solidFill>
                  <a:srgbClr val="FF0000"/>
                </a:solidFill>
              </a:rPr>
              <a:t>Jyothy</a:t>
            </a:r>
            <a:r>
              <a:rPr lang="en-US" sz="2400" b="1" dirty="0" smtClean="0">
                <a:solidFill>
                  <a:srgbClr val="FF0000"/>
                </a:solidFill>
              </a:rPr>
              <a:t> Charitable Trust*</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a:t>
            </a:r>
            <a:r>
              <a:rPr lang="en-US" sz="2400" b="1" dirty="0" err="1" smtClean="0">
                <a:solidFill>
                  <a:srgbClr val="FF0000"/>
                </a:solidFill>
              </a:rPr>
              <a:t>assessee</a:t>
            </a:r>
            <a:endParaRPr lang="en-US" sz="2400" b="1" dirty="0" smtClean="0">
              <a:solidFill>
                <a:srgbClr val="FF0000"/>
              </a:solidFill>
            </a:endParaRPr>
          </a:p>
        </p:txBody>
      </p:sp>
      <p:sp>
        <p:nvSpPr>
          <p:cNvPr id="3" name="Content Placeholder 2"/>
          <p:cNvSpPr>
            <a:spLocks noGrp="1"/>
          </p:cNvSpPr>
          <p:nvPr>
            <p:ph idx="1"/>
          </p:nvPr>
        </p:nvSpPr>
        <p:spPr>
          <a:xfrm>
            <a:off x="457200" y="2209800"/>
            <a:ext cx="8229600" cy="3916363"/>
          </a:xfrm>
          <a:ln>
            <a:solidFill>
              <a:schemeClr val="accent1"/>
            </a:solidFill>
          </a:ln>
        </p:spPr>
        <p:txBody>
          <a:bodyPr>
            <a:normAutofit/>
          </a:bodyPr>
          <a:lstStyle/>
          <a:p>
            <a:r>
              <a:rPr lang="en-US" dirty="0" smtClean="0"/>
              <a:t>In case of charitable trust whose income is exempt under section 11, excess of expenditure incurred on religious and charitable purposes in earlier years can be adjusted against income of subsequent years and such adjustment would be regarded as application of income for subsequent years </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Autofit/>
          </a:bodyPr>
          <a:lstStyle/>
          <a:p>
            <a:r>
              <a:rPr lang="en-US" sz="2400" b="1" dirty="0" smtClean="0">
                <a:solidFill>
                  <a:srgbClr val="FF0000"/>
                </a:solidFill>
              </a:rPr>
              <a:t>[2016] 76 taxmann.com 347 (SC)</a:t>
            </a:r>
            <a:br>
              <a:rPr lang="en-US" sz="2400" b="1" dirty="0" smtClean="0">
                <a:solidFill>
                  <a:srgbClr val="FF0000"/>
                </a:solidFill>
              </a:rPr>
            </a:br>
            <a:r>
              <a:rPr lang="en-US" sz="2400" b="1" dirty="0" smtClean="0">
                <a:solidFill>
                  <a:srgbClr val="FF0000"/>
                </a:solidFill>
              </a:rPr>
              <a:t>Directorate of Income-tax, Exemption </a:t>
            </a:r>
            <a:r>
              <a:rPr lang="en-US" sz="2400" b="1" i="1" dirty="0" smtClean="0">
                <a:solidFill>
                  <a:srgbClr val="FF0000"/>
                </a:solidFill>
              </a:rPr>
              <a:t>v.</a:t>
            </a:r>
            <a:br>
              <a:rPr lang="en-US" sz="2400" b="1" i="1" dirty="0" smtClean="0">
                <a:solidFill>
                  <a:srgbClr val="FF0000"/>
                </a:solidFill>
              </a:rPr>
            </a:br>
            <a:r>
              <a:rPr lang="en-US" sz="2400" b="1" dirty="0" smtClean="0">
                <a:solidFill>
                  <a:srgbClr val="FF0000"/>
                </a:solidFill>
              </a:rPr>
              <a:t>Mumbai Education Trust*</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revenue</a:t>
            </a:r>
          </a:p>
        </p:txBody>
      </p:sp>
      <p:sp>
        <p:nvSpPr>
          <p:cNvPr id="3" name="Content Placeholder 2"/>
          <p:cNvSpPr>
            <a:spLocks noGrp="1"/>
          </p:cNvSpPr>
          <p:nvPr>
            <p:ph idx="1"/>
          </p:nvPr>
        </p:nvSpPr>
        <p:spPr>
          <a:xfrm>
            <a:off x="457200" y="2209800"/>
            <a:ext cx="8229600" cy="3916363"/>
          </a:xfrm>
          <a:ln>
            <a:solidFill>
              <a:schemeClr val="accent1"/>
            </a:solidFill>
          </a:ln>
        </p:spPr>
        <p:txBody>
          <a:bodyPr>
            <a:normAutofit/>
          </a:bodyPr>
          <a:lstStyle/>
          <a:p>
            <a:r>
              <a:rPr lang="en-US" dirty="0" smtClean="0"/>
              <a:t>SLP granted against High Court's ruling that assessee-trust could claim depreciation on assets acquired for purpose of carrying out charitable activities and also could carry forward deficit of earlier years and set it off against income of current year</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Autofit/>
          </a:bodyPr>
          <a:lstStyle/>
          <a:p>
            <a:r>
              <a:rPr lang="en-US" sz="2400" b="1" dirty="0" smtClean="0">
                <a:solidFill>
                  <a:srgbClr val="FF0000"/>
                </a:solidFill>
              </a:rPr>
              <a:t>2015] 61 taxmann.com 283 (Chandigarh - Trib.)</a:t>
            </a:r>
            <a:br>
              <a:rPr lang="en-US" sz="2400" b="1" dirty="0" smtClean="0">
                <a:solidFill>
                  <a:srgbClr val="FF0000"/>
                </a:solidFill>
              </a:rPr>
            </a:br>
            <a:r>
              <a:rPr lang="en-US" sz="2400" b="1" dirty="0" smtClean="0">
                <a:solidFill>
                  <a:srgbClr val="FF0000"/>
                </a:solidFill>
              </a:rPr>
              <a:t>Paramount Education Charitable Trust</a:t>
            </a:r>
            <a:br>
              <a:rPr lang="en-US" sz="2400" b="1" dirty="0" smtClean="0">
                <a:solidFill>
                  <a:srgbClr val="FF0000"/>
                </a:solidFill>
              </a:rPr>
            </a:br>
            <a:r>
              <a:rPr lang="en-US" sz="2400" b="1" dirty="0" smtClean="0">
                <a:solidFill>
                  <a:srgbClr val="FF0000"/>
                </a:solidFill>
              </a:rPr>
              <a:t>v. Commissioner of Income-tax, </a:t>
            </a:r>
            <a:r>
              <a:rPr lang="en-US" sz="2400" b="1" dirty="0" err="1" smtClean="0">
                <a:solidFill>
                  <a:srgbClr val="FF0000"/>
                </a:solidFill>
              </a:rPr>
              <a:t>Panchkula</a:t>
            </a:r>
            <a:r>
              <a:rPr lang="en-US" sz="2400" b="1" dirty="0" smtClean="0">
                <a:solidFill>
                  <a:srgbClr val="FF0000"/>
                </a:solidFill>
              </a:rPr>
              <a:t>*</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a:t>
            </a:r>
            <a:r>
              <a:rPr lang="en-US" sz="2400" b="1" dirty="0" err="1" smtClean="0">
                <a:solidFill>
                  <a:srgbClr val="FF0000"/>
                </a:solidFill>
              </a:rPr>
              <a:t>assessee</a:t>
            </a:r>
            <a:endParaRPr lang="en-US" sz="2400" b="1" dirty="0" smtClean="0">
              <a:solidFill>
                <a:srgbClr val="FF0000"/>
              </a:solidFill>
            </a:endParaRPr>
          </a:p>
        </p:txBody>
      </p:sp>
      <p:sp>
        <p:nvSpPr>
          <p:cNvPr id="3" name="Content Placeholder 2"/>
          <p:cNvSpPr>
            <a:spLocks noGrp="1"/>
          </p:cNvSpPr>
          <p:nvPr>
            <p:ph idx="1"/>
          </p:nvPr>
        </p:nvSpPr>
        <p:spPr>
          <a:xfrm>
            <a:off x="457200" y="2667000"/>
            <a:ext cx="8229600" cy="3459163"/>
          </a:xfrm>
          <a:ln>
            <a:solidFill>
              <a:schemeClr val="accent1"/>
            </a:solidFill>
          </a:ln>
        </p:spPr>
        <p:txBody>
          <a:bodyPr/>
          <a:lstStyle/>
          <a:p>
            <a:r>
              <a:rPr lang="en-US" dirty="0" smtClean="0"/>
              <a:t>Where activities of </a:t>
            </a:r>
            <a:r>
              <a:rPr lang="en-US" dirty="0" err="1" smtClean="0"/>
              <a:t>assessee</a:t>
            </a:r>
            <a:r>
              <a:rPr lang="en-US" dirty="0" smtClean="0"/>
              <a:t>-trust were found to be charitable in nature, merely because it was not registered under Societies Act, registration under section 12A could not be denied</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rmAutofit fontScale="90000"/>
          </a:bodyPr>
          <a:lstStyle/>
          <a:p>
            <a:r>
              <a:rPr lang="en-US" sz="2700" b="1" dirty="0" smtClean="0">
                <a:solidFill>
                  <a:srgbClr val="FF0000"/>
                </a:solidFill>
              </a:rPr>
              <a:t>[2016] 70 taxmann.com 54 (Delhi - Trib.)</a:t>
            </a:r>
            <a:br>
              <a:rPr lang="en-US" sz="2700" b="1" dirty="0" smtClean="0">
                <a:solidFill>
                  <a:srgbClr val="FF0000"/>
                </a:solidFill>
              </a:rPr>
            </a:br>
            <a:r>
              <a:rPr lang="en-US" sz="2700" b="1" dirty="0" smtClean="0">
                <a:solidFill>
                  <a:srgbClr val="FF0000"/>
                </a:solidFill>
              </a:rPr>
              <a:t>IN THE ITAT DELHI BENCH 'D'</a:t>
            </a:r>
            <a:br>
              <a:rPr lang="en-US" sz="2700" b="1" dirty="0" smtClean="0">
                <a:solidFill>
                  <a:srgbClr val="FF0000"/>
                </a:solidFill>
              </a:rPr>
            </a:br>
            <a:r>
              <a:rPr lang="en-US" sz="2700" b="1" dirty="0" smtClean="0">
                <a:solidFill>
                  <a:srgbClr val="FF0000"/>
                </a:solidFill>
              </a:rPr>
              <a:t>Deputy Director of Income-tax (E), Trust Circle-IV, New Delhi</a:t>
            </a:r>
            <a:br>
              <a:rPr lang="en-US" sz="2700" b="1" dirty="0" smtClean="0">
                <a:solidFill>
                  <a:srgbClr val="FF0000"/>
                </a:solidFill>
              </a:rPr>
            </a:br>
            <a:r>
              <a:rPr lang="en-US" sz="2700" b="1" dirty="0" smtClean="0">
                <a:solidFill>
                  <a:srgbClr val="FF0000"/>
                </a:solidFill>
              </a:rPr>
              <a:t>v. Institute of Chartered Accountants of India</a:t>
            </a:r>
            <a:r>
              <a:rPr lang="en-US" b="1" dirty="0" smtClean="0"/>
              <a:t/>
            </a:r>
            <a:br>
              <a:rPr lang="en-US" b="1" dirty="0" smtClean="0"/>
            </a:br>
            <a:endParaRPr lang="en-US" dirty="0"/>
          </a:p>
        </p:txBody>
      </p:sp>
      <p:sp>
        <p:nvSpPr>
          <p:cNvPr id="3" name="Content Placeholder 2"/>
          <p:cNvSpPr>
            <a:spLocks noGrp="1"/>
          </p:cNvSpPr>
          <p:nvPr>
            <p:ph idx="1"/>
          </p:nvPr>
        </p:nvSpPr>
        <p:spPr>
          <a:xfrm>
            <a:off x="152400" y="1676400"/>
            <a:ext cx="8839200" cy="4724400"/>
          </a:xfrm>
          <a:ln>
            <a:solidFill>
              <a:schemeClr val="accent1"/>
            </a:solidFill>
          </a:ln>
        </p:spPr>
        <p:txBody>
          <a:bodyPr>
            <a:normAutofit fontScale="55000" lnSpcReduction="20000"/>
          </a:bodyPr>
          <a:lstStyle/>
          <a:p>
            <a:pPr>
              <a:buNone/>
            </a:pPr>
            <a:r>
              <a:rPr lang="en-US" b="1" dirty="0" smtClean="0"/>
              <a:t>FACTS</a:t>
            </a:r>
            <a:endParaRPr lang="en-US" dirty="0" smtClean="0"/>
          </a:p>
          <a:p>
            <a:pPr>
              <a:buNone/>
            </a:pPr>
            <a:r>
              <a:rPr lang="en-US" dirty="0" smtClean="0"/>
              <a:t>1. The </a:t>
            </a:r>
            <a:r>
              <a:rPr lang="en-US" dirty="0" err="1" smtClean="0"/>
              <a:t>assessee</a:t>
            </a:r>
            <a:r>
              <a:rPr lang="en-US" dirty="0" smtClean="0"/>
              <a:t>, Institute of Chartered Accountants of India (ICAI) was established by the Act of Parliament of ICAI Act of 1949 and was registered under section 12A . It claimed exemption under section 11.</a:t>
            </a:r>
          </a:p>
          <a:p>
            <a:pPr>
              <a:buNone/>
            </a:pPr>
            <a:r>
              <a:rPr lang="en-US" dirty="0" smtClean="0"/>
              <a:t>2. The Assessing Officer denied exemption mainly on the ground that ICAI was involved in commercial activities as it received coaching fees from the students of CA while giving coaching to the CA students. He further held that </a:t>
            </a:r>
            <a:r>
              <a:rPr lang="en-US" dirty="0" err="1" smtClean="0"/>
              <a:t>assesee's</a:t>
            </a:r>
            <a:r>
              <a:rPr lang="en-US" dirty="0" smtClean="0"/>
              <a:t> case fell under the category of General Public Utility and proviso to section 2(15) was clearly applicable in this case. Accordingly, he computed income of the ICAI as any normal Association of Person (AOP).</a:t>
            </a:r>
          </a:p>
          <a:p>
            <a:pPr>
              <a:buNone/>
            </a:pPr>
            <a:r>
              <a:rPr lang="en-US" dirty="0" smtClean="0"/>
              <a:t>3. On appeal, the CIT(A) allowed the appeal of the </a:t>
            </a:r>
            <a:r>
              <a:rPr lang="en-US" dirty="0" err="1" smtClean="0"/>
              <a:t>assessee</a:t>
            </a:r>
            <a:r>
              <a:rPr lang="en-US" dirty="0" smtClean="0"/>
              <a:t>.</a:t>
            </a:r>
          </a:p>
          <a:p>
            <a:pPr>
              <a:buNone/>
            </a:pPr>
            <a:r>
              <a:rPr lang="en-US" dirty="0" smtClean="0"/>
              <a:t>4. On revenue's appeal to Tribunal:</a:t>
            </a:r>
          </a:p>
          <a:p>
            <a:pPr>
              <a:buNone/>
            </a:pPr>
            <a:r>
              <a:rPr lang="en-US" b="1" dirty="0" smtClean="0"/>
              <a:t>HELD</a:t>
            </a:r>
            <a:endParaRPr lang="en-US" dirty="0" smtClean="0"/>
          </a:p>
          <a:p>
            <a:r>
              <a:rPr lang="en-US" dirty="0" smtClean="0"/>
              <a:t>The issue in dispute is squarely covered by the various decisions of the ITAT, High Court and the Supreme Court of India in </a:t>
            </a:r>
            <a:r>
              <a:rPr lang="en-US" dirty="0" err="1" smtClean="0"/>
              <a:t>assessee's</a:t>
            </a:r>
            <a:r>
              <a:rPr lang="en-US" dirty="0" smtClean="0"/>
              <a:t> own cases in preceding assessment years wherein exemption to the </a:t>
            </a:r>
            <a:r>
              <a:rPr lang="en-US" dirty="0" err="1" smtClean="0"/>
              <a:t>assessee</a:t>
            </a:r>
            <a:r>
              <a:rPr lang="en-US" dirty="0" smtClean="0"/>
              <a:t> under section 11 has been allowed holding that the </a:t>
            </a:r>
            <a:r>
              <a:rPr lang="en-US" dirty="0" err="1" smtClean="0"/>
              <a:t>assessee</a:t>
            </a:r>
            <a:r>
              <a:rPr lang="en-US" dirty="0" smtClean="0"/>
              <a:t> is an educational institution. Thus, respectfully following the same it is to be held that ICAI is an educational institute and hence its income will be exempt under section 11 as education falls within meaning of charitable purpose under section 2(15)</a:t>
            </a:r>
          </a:p>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731838"/>
          </a:xfrm>
        </p:spPr>
        <p:txBody>
          <a:bodyPr>
            <a:noAutofit/>
          </a:bodyPr>
          <a:lstStyle/>
          <a:p>
            <a:r>
              <a:rPr lang="en-US" sz="2400" b="1" dirty="0" smtClean="0">
                <a:solidFill>
                  <a:srgbClr val="FF0000"/>
                </a:solidFill>
              </a:rPr>
              <a:t>[2017] 85 taxmann.com 261 (Kerala)</a:t>
            </a:r>
            <a:br>
              <a:rPr lang="en-US" sz="2400" b="1" dirty="0" smtClean="0">
                <a:solidFill>
                  <a:srgbClr val="FF0000"/>
                </a:solidFill>
              </a:rPr>
            </a:br>
            <a:r>
              <a:rPr lang="en-US" sz="2400" b="1" dirty="0" smtClean="0">
                <a:solidFill>
                  <a:srgbClr val="FF0000"/>
                </a:solidFill>
              </a:rPr>
              <a:t>Commissioner of Income-tax, (Exemption) </a:t>
            </a:r>
            <a:r>
              <a:rPr lang="en-US" sz="2400" b="1" i="1" dirty="0" smtClean="0">
                <a:solidFill>
                  <a:srgbClr val="FF0000"/>
                </a:solidFill>
              </a:rPr>
              <a:t>v.</a:t>
            </a:r>
            <a:br>
              <a:rPr lang="en-US" sz="2400" b="1" i="1" dirty="0" smtClean="0">
                <a:solidFill>
                  <a:srgbClr val="FF0000"/>
                </a:solidFill>
              </a:rPr>
            </a:br>
            <a:r>
              <a:rPr lang="en-US" sz="2400" b="1" dirty="0" smtClean="0">
                <a:solidFill>
                  <a:srgbClr val="FF0000"/>
                </a:solidFill>
              </a:rPr>
              <a:t>Mata </a:t>
            </a:r>
            <a:r>
              <a:rPr lang="en-US" sz="2400" b="1" dirty="0" err="1" smtClean="0">
                <a:solidFill>
                  <a:srgbClr val="FF0000"/>
                </a:solidFill>
              </a:rPr>
              <a:t>Amrithanandamayi</a:t>
            </a:r>
            <a:r>
              <a:rPr lang="en-US" sz="2400" b="1" dirty="0" smtClean="0">
                <a:solidFill>
                  <a:srgbClr val="FF0000"/>
                </a:solidFill>
              </a:rPr>
              <a:t> Math *</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assessee </a:t>
            </a:r>
            <a:r>
              <a:rPr lang="en-US" sz="2400" b="1" dirty="0" smtClean="0"/>
              <a:t/>
            </a:r>
            <a:br>
              <a:rPr lang="en-US" sz="2400" b="1" dirty="0" smtClean="0"/>
            </a:br>
            <a:endParaRPr lang="en-US" sz="2400" dirty="0"/>
          </a:p>
        </p:txBody>
      </p:sp>
      <p:sp>
        <p:nvSpPr>
          <p:cNvPr id="3" name="Content Placeholder 2"/>
          <p:cNvSpPr>
            <a:spLocks noGrp="1"/>
          </p:cNvSpPr>
          <p:nvPr>
            <p:ph idx="1"/>
          </p:nvPr>
        </p:nvSpPr>
        <p:spPr>
          <a:xfrm>
            <a:off x="152400" y="1676400"/>
            <a:ext cx="8839200" cy="4724400"/>
          </a:xfrm>
          <a:ln>
            <a:solidFill>
              <a:schemeClr val="accent1"/>
            </a:solidFill>
          </a:ln>
        </p:spPr>
        <p:txBody>
          <a:bodyPr>
            <a:normAutofit/>
          </a:bodyPr>
          <a:lstStyle/>
          <a:p>
            <a:r>
              <a:rPr lang="en-US" dirty="0" smtClean="0"/>
              <a:t>Where assessee trust received corpus donation on which it earned interest, in view of specific direction of donors that said interest would also form part of corpus, assessee's claim for exemption under section 11(1)(d) in respect of interest so earned was to be allowed</a:t>
            </a:r>
          </a:p>
          <a:p>
            <a:r>
              <a:rPr lang="en-US" dirty="0" smtClean="0"/>
              <a:t>Department’s SLP dismissed by Supreme Court [2018] 94 taxmann.com 82 (SC) </a:t>
            </a:r>
            <a:br>
              <a:rPr lang="en-US" dirty="0" smtClean="0"/>
            </a:b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1371600"/>
          </a:xfrm>
        </p:spPr>
        <p:txBody>
          <a:bodyPr>
            <a:noAutofit/>
          </a:bodyPr>
          <a:lstStyle/>
          <a:p>
            <a:r>
              <a:rPr lang="en-US" sz="2400" b="1" dirty="0" smtClean="0">
                <a:solidFill>
                  <a:srgbClr val="FF0000"/>
                </a:solidFill>
              </a:rPr>
              <a:t>[2018] 89 taxmann.com 127 (SC)</a:t>
            </a:r>
            <a:br>
              <a:rPr lang="en-US" sz="2400" b="1" dirty="0" smtClean="0">
                <a:solidFill>
                  <a:srgbClr val="FF0000"/>
                </a:solidFill>
              </a:rPr>
            </a:br>
            <a:r>
              <a:rPr lang="en-US" sz="2400" b="1" dirty="0" smtClean="0">
                <a:solidFill>
                  <a:srgbClr val="FF0000"/>
                </a:solidFill>
              </a:rPr>
              <a:t>SUPREME COURT OF INDIA</a:t>
            </a:r>
            <a:br>
              <a:rPr lang="en-US" sz="2400" b="1" dirty="0" smtClean="0">
                <a:solidFill>
                  <a:srgbClr val="FF0000"/>
                </a:solidFill>
              </a:rPr>
            </a:br>
            <a:r>
              <a:rPr lang="en-US" sz="2400" b="1" dirty="0" smtClean="0">
                <a:solidFill>
                  <a:srgbClr val="FF0000"/>
                </a:solidFill>
              </a:rPr>
              <a:t>Commissioner of Income Tax-III, </a:t>
            </a:r>
            <a:r>
              <a:rPr lang="en-US" sz="2400" b="1" dirty="0" err="1" smtClean="0">
                <a:solidFill>
                  <a:srgbClr val="FF0000"/>
                </a:solidFill>
              </a:rPr>
              <a:t>Pune</a:t>
            </a:r>
            <a:r>
              <a:rPr lang="en-US" sz="2400" b="1" dirty="0" smtClean="0">
                <a:solidFill>
                  <a:srgbClr val="FF0000"/>
                </a:solidFill>
              </a:rPr>
              <a:t> </a:t>
            </a:r>
            <a:r>
              <a:rPr lang="en-US" sz="2400" b="1" i="1" dirty="0" smtClean="0">
                <a:solidFill>
                  <a:srgbClr val="FF0000"/>
                </a:solidFill>
              </a:rPr>
              <a:t>v.</a:t>
            </a:r>
            <a:br>
              <a:rPr lang="en-US" sz="2400" b="1" i="1" dirty="0" smtClean="0">
                <a:solidFill>
                  <a:srgbClr val="FF0000"/>
                </a:solidFill>
              </a:rPr>
            </a:br>
            <a:r>
              <a:rPr lang="en-US" sz="2400" b="1" dirty="0" smtClean="0">
                <a:solidFill>
                  <a:srgbClr val="FF0000"/>
                </a:solidFill>
              </a:rPr>
              <a:t>Rajasthan &amp; Gujarati Charitable Foundation Poona *</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assessee </a:t>
            </a:r>
            <a:r>
              <a:rPr lang="en-US" sz="2400" b="1" dirty="0" smtClean="0"/>
              <a:t/>
            </a:r>
            <a:br>
              <a:rPr lang="en-US" sz="2400" b="1" dirty="0" smtClean="0"/>
            </a:br>
            <a:endParaRPr lang="en-US" sz="2400" dirty="0"/>
          </a:p>
        </p:txBody>
      </p:sp>
      <p:sp>
        <p:nvSpPr>
          <p:cNvPr id="3" name="Content Placeholder 2"/>
          <p:cNvSpPr>
            <a:spLocks noGrp="1"/>
          </p:cNvSpPr>
          <p:nvPr>
            <p:ph idx="1"/>
          </p:nvPr>
        </p:nvSpPr>
        <p:spPr>
          <a:xfrm>
            <a:off x="152400" y="2438400"/>
            <a:ext cx="8839200" cy="3962400"/>
          </a:xfrm>
          <a:ln>
            <a:solidFill>
              <a:schemeClr val="accent1"/>
            </a:solidFill>
          </a:ln>
        </p:spPr>
        <p:txBody>
          <a:bodyPr>
            <a:noAutofit/>
          </a:bodyPr>
          <a:lstStyle/>
          <a:p>
            <a:r>
              <a:rPr lang="en-US" sz="2800" dirty="0" smtClean="0"/>
              <a:t>In case of assessee-charitable institution registered under section 12A, even though expenditure incurred for acquisition of capital assets was treated as application of income for charitable purposes under section 11(1)(a), yet depreciation would be allowed on assets so purchased (Position prior to 1-4-2015)</a:t>
            </a:r>
          </a:p>
          <a:p>
            <a:r>
              <a:rPr lang="en-US" sz="2800" dirty="0" smtClean="0"/>
              <a:t>In effect, the decision of High Court of Kerala in the case of '</a:t>
            </a:r>
            <a:r>
              <a:rPr lang="en-US" sz="2800" i="1" dirty="0" err="1" smtClean="0"/>
              <a:t>Lissie</a:t>
            </a:r>
            <a:r>
              <a:rPr lang="en-US" sz="2800" i="1" dirty="0" smtClean="0"/>
              <a:t> Medical Institutions</a:t>
            </a:r>
            <a:r>
              <a:rPr lang="en-US" sz="2800" dirty="0" smtClean="0"/>
              <a:t> v. </a:t>
            </a:r>
            <a:r>
              <a:rPr lang="en-US" sz="2800" i="1" dirty="0" smtClean="0"/>
              <a:t>CIT’ </a:t>
            </a:r>
            <a:r>
              <a:rPr lang="en-US" sz="2800" dirty="0" smtClean="0"/>
              <a:t>stands overruled  </a:t>
            </a:r>
            <a:r>
              <a:rPr lang="en-US" sz="1800" u="sng" dirty="0" smtClean="0">
                <a:hlinkClick r:id="rId2"/>
              </a:rPr>
              <a:t>[2012] 348 ITR 344</a:t>
            </a:r>
            <a:r>
              <a:rPr lang="en-US" sz="2800" dirty="0" smtClean="0"/>
              <a:t/>
            </a:r>
            <a:br>
              <a:rPr lang="en-US" sz="2800" dirty="0" smtClean="0"/>
            </a:br>
            <a:endParaRPr lang="en-US" sz="2800"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a:spLocks noGrp="1"/>
          </p:cNvSpPr>
          <p:nvPr>
            <p:ph type="title"/>
          </p:nvPr>
        </p:nvSpPr>
        <p:spPr>
          <a:xfrm>
            <a:off x="457200" y="274638"/>
            <a:ext cx="8229600" cy="1143000"/>
          </a:xfrm>
        </p:spPr>
        <p:txBody>
          <a:bodyPr/>
          <a:lstStyle/>
          <a:p>
            <a:r>
              <a:rPr lang="en-US" dirty="0" smtClean="0"/>
              <a:t>For your valuable feed back</a:t>
            </a:r>
            <a:endParaRPr lang="en-US" dirty="0"/>
          </a:p>
        </p:txBody>
      </p:sp>
      <p:sp>
        <p:nvSpPr>
          <p:cNvPr id="6" name="Content Placeholder 2"/>
          <p:cNvSpPr>
            <a:spLocks noGrp="1"/>
          </p:cNvSpPr>
          <p:nvPr>
            <p:ph idx="1"/>
          </p:nvPr>
        </p:nvSpPr>
        <p:spPr>
          <a:xfrm>
            <a:off x="457200" y="1600200"/>
            <a:ext cx="8229600" cy="4525963"/>
          </a:xfrm>
        </p:spPr>
        <p:txBody>
          <a:bodyPr>
            <a:normAutofit fontScale="92500" lnSpcReduction="20000"/>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smtClean="0"/>
          </a:p>
          <a:p>
            <a:pPr algn="r">
              <a:buNone/>
            </a:pPr>
            <a:r>
              <a:rPr lang="en-US" sz="8500" dirty="0" smtClean="0"/>
              <a:t>THANK YOU…</a:t>
            </a:r>
            <a:endParaRPr lang="en-US" sz="8500" dirty="0"/>
          </a:p>
        </p:txBody>
      </p:sp>
      <p:sp>
        <p:nvSpPr>
          <p:cNvPr id="7" name="Slide Number Placeholder 3"/>
          <p:cNvSpPr>
            <a:spLocks noGrp="1"/>
          </p:cNvSpPr>
          <p:nvPr>
            <p:ph type="sldNum" sz="quarter" idx="12"/>
          </p:nvPr>
        </p:nvSpPr>
        <p:spPr>
          <a:xfrm>
            <a:off x="6553200" y="6356350"/>
            <a:ext cx="2133600" cy="365125"/>
          </a:xfrm>
        </p:spPr>
        <p:txBody>
          <a:bodyPr/>
          <a:lstStyle/>
          <a:p>
            <a:fld id="{B6F15528-21DE-4FAA-801E-634DDDAF4B2B}" type="slidenum">
              <a:rPr lang="en-US" smtClean="0"/>
              <a:pPr/>
              <a:t>29</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Autofit/>
          </a:bodyPr>
          <a:lstStyle/>
          <a:p>
            <a:r>
              <a:rPr lang="en-US" sz="2400" b="1" dirty="0" smtClean="0">
                <a:solidFill>
                  <a:srgbClr val="FF0000"/>
                </a:solidFill>
              </a:rPr>
              <a:t>[2016] 67 taxmann.com 230 (Kerala)</a:t>
            </a:r>
            <a:br>
              <a:rPr lang="en-US" sz="2400" b="1" dirty="0" smtClean="0">
                <a:solidFill>
                  <a:srgbClr val="FF0000"/>
                </a:solidFill>
              </a:rPr>
            </a:br>
            <a:r>
              <a:rPr lang="en-US" sz="2400" b="1" dirty="0" smtClean="0">
                <a:solidFill>
                  <a:srgbClr val="FF0000"/>
                </a:solidFill>
              </a:rPr>
              <a:t>HIGH COURT OF KERALA</a:t>
            </a:r>
            <a:br>
              <a:rPr lang="en-US" sz="2400" b="1" dirty="0" smtClean="0">
                <a:solidFill>
                  <a:srgbClr val="FF0000"/>
                </a:solidFill>
              </a:rPr>
            </a:br>
            <a:r>
              <a:rPr lang="en-US" sz="2400" b="1" dirty="0" err="1" smtClean="0">
                <a:solidFill>
                  <a:srgbClr val="FF0000"/>
                </a:solidFill>
              </a:rPr>
              <a:t>Sree</a:t>
            </a:r>
            <a:r>
              <a:rPr lang="en-US" sz="2400" b="1" dirty="0" smtClean="0">
                <a:solidFill>
                  <a:srgbClr val="FF0000"/>
                </a:solidFill>
              </a:rPr>
              <a:t> </a:t>
            </a:r>
            <a:r>
              <a:rPr lang="en-US" sz="2400" b="1" dirty="0" err="1" smtClean="0">
                <a:solidFill>
                  <a:srgbClr val="FF0000"/>
                </a:solidFill>
              </a:rPr>
              <a:t>Anjaneya</a:t>
            </a:r>
            <a:r>
              <a:rPr lang="en-US" sz="2400" b="1" dirty="0" smtClean="0">
                <a:solidFill>
                  <a:srgbClr val="FF0000"/>
                </a:solidFill>
              </a:rPr>
              <a:t> Medical Trust v.</a:t>
            </a:r>
            <a:br>
              <a:rPr lang="en-US" sz="2400" b="1" dirty="0" smtClean="0">
                <a:solidFill>
                  <a:srgbClr val="FF0000"/>
                </a:solidFill>
              </a:rPr>
            </a:br>
            <a:r>
              <a:rPr lang="en-US" sz="2400" b="1" dirty="0" smtClean="0">
                <a:solidFill>
                  <a:srgbClr val="FF0000"/>
                </a:solidFill>
              </a:rPr>
              <a:t>Commissioner of Income-tax, Kozhikode*</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a:t>
            </a:r>
            <a:r>
              <a:rPr lang="en-US" sz="2400" b="1" dirty="0" err="1" smtClean="0">
                <a:solidFill>
                  <a:srgbClr val="FF0000"/>
                </a:solidFill>
              </a:rPr>
              <a:t>assessee</a:t>
            </a:r>
            <a:endParaRPr lang="en-US" sz="2400" b="1" dirty="0" smtClean="0">
              <a:solidFill>
                <a:srgbClr val="FF0000"/>
              </a:solidFill>
            </a:endParaRPr>
          </a:p>
        </p:txBody>
      </p:sp>
      <p:sp>
        <p:nvSpPr>
          <p:cNvPr id="3" name="Content Placeholder 2"/>
          <p:cNvSpPr>
            <a:spLocks noGrp="1"/>
          </p:cNvSpPr>
          <p:nvPr>
            <p:ph idx="1"/>
          </p:nvPr>
        </p:nvSpPr>
        <p:spPr>
          <a:xfrm>
            <a:off x="457200" y="2133600"/>
            <a:ext cx="8229600" cy="3992563"/>
          </a:xfrm>
          <a:ln>
            <a:solidFill>
              <a:schemeClr val="accent1"/>
            </a:solidFill>
          </a:ln>
        </p:spPr>
        <p:txBody>
          <a:bodyPr>
            <a:normAutofit fontScale="92500" lnSpcReduction="10000"/>
          </a:bodyPr>
          <a:lstStyle/>
          <a:p>
            <a:r>
              <a:rPr lang="en-US" dirty="0" smtClean="0"/>
              <a:t>While granting registration to a trust, authorities are empowered to examine only genuineness of trust and its activities; </a:t>
            </a:r>
          </a:p>
          <a:p>
            <a:r>
              <a:rPr lang="en-US" dirty="0" smtClean="0"/>
              <a:t>During assessment only, eligibility in terms of sections 10, 11 and 12 is to be verified as to whether or not what was </a:t>
            </a:r>
            <a:r>
              <a:rPr lang="en-US" dirty="0" err="1" smtClean="0"/>
              <a:t>practised</a:t>
            </a:r>
            <a:r>
              <a:rPr lang="en-US" dirty="0" smtClean="0"/>
              <a:t> was indeed in Deed of trust</a:t>
            </a:r>
          </a:p>
          <a:p>
            <a:r>
              <a:rPr lang="en-US" dirty="0" smtClean="0"/>
              <a:t>SLP Accepted / Granted in [2016] 243 Taxman 142 (SC)</a:t>
            </a:r>
          </a:p>
          <a:p>
            <a:endParaRPr lang="en-US" b="1" i="1" dirty="0">
              <a:solidFill>
                <a:srgbClr val="FF0000"/>
              </a:solidFill>
            </a:endParaRPr>
          </a:p>
        </p:txBody>
      </p:sp>
      <p:sp>
        <p:nvSpPr>
          <p:cNvPr id="4" name="Slide Number Placeholder 3"/>
          <p:cNvSpPr>
            <a:spLocks noGrp="1"/>
          </p:cNvSpPr>
          <p:nvPr>
            <p:ph type="sldNum" sz="quarter" idx="12"/>
          </p:nvPr>
        </p:nvSpPr>
        <p:spPr/>
        <p:txBody>
          <a:bodyPr/>
          <a:lstStyle/>
          <a:p>
            <a:fld id="{B6F15528-21DE-4FAA-801E-634DDDAF4B2B}"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Autofit/>
          </a:bodyPr>
          <a:lstStyle/>
          <a:p>
            <a:r>
              <a:rPr lang="en-US" sz="2400" b="1" dirty="0" smtClean="0">
                <a:solidFill>
                  <a:srgbClr val="FF0000"/>
                </a:solidFill>
              </a:rPr>
              <a:t>[2015] 53 taxmann.com 311 (Punjab &amp; Haryana)</a:t>
            </a:r>
            <a:br>
              <a:rPr lang="en-US" sz="2400" b="1" dirty="0" smtClean="0">
                <a:solidFill>
                  <a:srgbClr val="FF0000"/>
                </a:solidFill>
              </a:rPr>
            </a:br>
            <a:r>
              <a:rPr lang="en-US" sz="2400" b="1" dirty="0" smtClean="0">
                <a:solidFill>
                  <a:srgbClr val="FF0000"/>
                </a:solidFill>
              </a:rPr>
              <a:t>HIGH COURT OF PUNJAB &amp; HARYANA</a:t>
            </a:r>
            <a:br>
              <a:rPr lang="en-US" sz="2400" b="1" dirty="0" smtClean="0">
                <a:solidFill>
                  <a:srgbClr val="FF0000"/>
                </a:solidFill>
              </a:rPr>
            </a:br>
            <a:r>
              <a:rPr lang="en-US" sz="2400" b="1" dirty="0" err="1" smtClean="0">
                <a:solidFill>
                  <a:srgbClr val="FF0000"/>
                </a:solidFill>
              </a:rPr>
              <a:t>Shishu</a:t>
            </a:r>
            <a:r>
              <a:rPr lang="en-US" sz="2400" b="1" dirty="0" smtClean="0">
                <a:solidFill>
                  <a:srgbClr val="FF0000"/>
                </a:solidFill>
              </a:rPr>
              <a:t> </a:t>
            </a:r>
            <a:r>
              <a:rPr lang="en-US" sz="2400" b="1" dirty="0" err="1" smtClean="0">
                <a:solidFill>
                  <a:srgbClr val="FF0000"/>
                </a:solidFill>
              </a:rPr>
              <a:t>Niketan</a:t>
            </a:r>
            <a:r>
              <a:rPr lang="en-US" sz="2400" b="1" dirty="0" smtClean="0">
                <a:solidFill>
                  <a:srgbClr val="FF0000"/>
                </a:solidFill>
              </a:rPr>
              <a:t> </a:t>
            </a:r>
            <a:r>
              <a:rPr lang="en-US" sz="2400" b="1" dirty="0" err="1" smtClean="0">
                <a:solidFill>
                  <a:srgbClr val="FF0000"/>
                </a:solidFill>
              </a:rPr>
              <a:t>Panchkula</a:t>
            </a:r>
            <a:r>
              <a:rPr lang="en-US" sz="2400" b="1" dirty="0" smtClean="0">
                <a:solidFill>
                  <a:srgbClr val="FF0000"/>
                </a:solidFill>
              </a:rPr>
              <a:t> Educational Society v. </a:t>
            </a:r>
            <a:br>
              <a:rPr lang="en-US" sz="2400" b="1" dirty="0" smtClean="0">
                <a:solidFill>
                  <a:srgbClr val="FF0000"/>
                </a:solidFill>
              </a:rPr>
            </a:br>
            <a:r>
              <a:rPr lang="en-US" sz="2400" b="1" dirty="0" smtClean="0">
                <a:solidFill>
                  <a:srgbClr val="FF0000"/>
                </a:solidFill>
              </a:rPr>
              <a:t>Commissioner of Income-tax, </a:t>
            </a:r>
            <a:r>
              <a:rPr lang="en-US" sz="2400" b="1" dirty="0" err="1" smtClean="0">
                <a:solidFill>
                  <a:srgbClr val="FF0000"/>
                </a:solidFill>
              </a:rPr>
              <a:t>Panchkula</a:t>
            </a:r>
            <a:r>
              <a:rPr lang="en-US" sz="2400" b="1" dirty="0" smtClean="0">
                <a:solidFill>
                  <a:srgbClr val="FF0000"/>
                </a:solidFill>
              </a:rPr>
              <a:t>*</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a:t>
            </a:r>
            <a:r>
              <a:rPr lang="en-US" sz="2400" b="1" dirty="0" err="1" smtClean="0">
                <a:solidFill>
                  <a:srgbClr val="FF0000"/>
                </a:solidFill>
              </a:rPr>
              <a:t>assessee</a:t>
            </a:r>
            <a:endParaRPr lang="en-US" sz="2400" b="1" dirty="0" smtClean="0">
              <a:solidFill>
                <a:srgbClr val="FF0000"/>
              </a:solidFill>
            </a:endParaRPr>
          </a:p>
        </p:txBody>
      </p:sp>
      <p:sp>
        <p:nvSpPr>
          <p:cNvPr id="3" name="Content Placeholder 2"/>
          <p:cNvSpPr>
            <a:spLocks noGrp="1"/>
          </p:cNvSpPr>
          <p:nvPr>
            <p:ph idx="1"/>
          </p:nvPr>
        </p:nvSpPr>
        <p:spPr>
          <a:xfrm>
            <a:off x="457200" y="2286000"/>
            <a:ext cx="8229600" cy="3840163"/>
          </a:xfrm>
          <a:ln>
            <a:solidFill>
              <a:schemeClr val="accent1"/>
            </a:solidFill>
          </a:ln>
        </p:spPr>
        <p:txBody>
          <a:bodyPr/>
          <a:lstStyle/>
          <a:p>
            <a:r>
              <a:rPr lang="en-US" dirty="0" smtClean="0"/>
              <a:t>Application for registration under section 12A cannot be rejected on ground that </a:t>
            </a:r>
            <a:r>
              <a:rPr lang="en-US" dirty="0" err="1" smtClean="0"/>
              <a:t>assessee</a:t>
            </a:r>
            <a:r>
              <a:rPr lang="en-US" dirty="0" smtClean="0"/>
              <a:t> had not yet carried on any charitable activity</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Autofit/>
          </a:bodyPr>
          <a:lstStyle/>
          <a:p>
            <a:r>
              <a:rPr lang="en-US" sz="2400" b="1" dirty="0" smtClean="0">
                <a:solidFill>
                  <a:srgbClr val="FF0000"/>
                </a:solidFill>
              </a:rPr>
              <a:t>[2015] 60 taxmann.com 126 (Kerala)</a:t>
            </a:r>
            <a:br>
              <a:rPr lang="en-US" sz="2400" b="1" dirty="0" smtClean="0">
                <a:solidFill>
                  <a:srgbClr val="FF0000"/>
                </a:solidFill>
              </a:rPr>
            </a:br>
            <a:r>
              <a:rPr lang="en-US" sz="2400" b="1" dirty="0" smtClean="0">
                <a:solidFill>
                  <a:srgbClr val="FF0000"/>
                </a:solidFill>
              </a:rPr>
              <a:t>HIGH COURT OF KERALA</a:t>
            </a:r>
            <a:br>
              <a:rPr lang="en-US" sz="2400" b="1" dirty="0" smtClean="0">
                <a:solidFill>
                  <a:srgbClr val="FF0000"/>
                </a:solidFill>
              </a:rPr>
            </a:br>
            <a:r>
              <a:rPr lang="en-US" sz="2400" b="1" dirty="0" smtClean="0">
                <a:solidFill>
                  <a:srgbClr val="FF0000"/>
                </a:solidFill>
              </a:rPr>
              <a:t>Dawn Educational Charitable Trust v.</a:t>
            </a:r>
            <a:br>
              <a:rPr lang="en-US" sz="2400" b="1" dirty="0" smtClean="0">
                <a:solidFill>
                  <a:srgbClr val="FF0000"/>
                </a:solidFill>
              </a:rPr>
            </a:br>
            <a:r>
              <a:rPr lang="en-US" sz="2400" b="1" dirty="0" smtClean="0">
                <a:solidFill>
                  <a:srgbClr val="FF0000"/>
                </a:solidFill>
              </a:rPr>
              <a:t>Commissioner of Income-tax*</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revenue</a:t>
            </a:r>
          </a:p>
        </p:txBody>
      </p:sp>
      <p:sp>
        <p:nvSpPr>
          <p:cNvPr id="3" name="Content Placeholder 2"/>
          <p:cNvSpPr>
            <a:spLocks noGrp="1"/>
          </p:cNvSpPr>
          <p:nvPr>
            <p:ph idx="1"/>
          </p:nvPr>
        </p:nvSpPr>
        <p:spPr>
          <a:xfrm>
            <a:off x="457200" y="2941637"/>
            <a:ext cx="8229600" cy="3078163"/>
          </a:xfrm>
          <a:ln>
            <a:solidFill>
              <a:schemeClr val="accent1"/>
            </a:solidFill>
          </a:ln>
        </p:spPr>
        <p:txBody>
          <a:bodyPr>
            <a:normAutofit fontScale="92500" lnSpcReduction="10000"/>
          </a:bodyPr>
          <a:lstStyle/>
          <a:p>
            <a:r>
              <a:rPr lang="en-US" dirty="0" smtClean="0"/>
              <a:t>Where assessee-trust was running posh school for children of non-resident Indians on commercial lines under guise of charitable purpose, it would not be entitled to claim exemption under section 12A</a:t>
            </a:r>
          </a:p>
          <a:p>
            <a:r>
              <a:rPr lang="en-US" dirty="0" smtClean="0"/>
              <a:t>SLP Dismissed/Rejected in [2016] 73 taxmann.com 61 (SC)</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Autofit/>
          </a:bodyPr>
          <a:lstStyle/>
          <a:p>
            <a:r>
              <a:rPr lang="en-US" sz="2400" b="1" dirty="0" smtClean="0">
                <a:solidFill>
                  <a:srgbClr val="FF0000"/>
                </a:solidFill>
              </a:rPr>
              <a:t>[2016] 66 taxmann.com 362 (Kerala)</a:t>
            </a:r>
            <a:br>
              <a:rPr lang="en-US" sz="2400" b="1" dirty="0" smtClean="0">
                <a:solidFill>
                  <a:srgbClr val="FF0000"/>
                </a:solidFill>
              </a:rPr>
            </a:br>
            <a:r>
              <a:rPr lang="en-US" sz="2400" b="1" dirty="0" smtClean="0">
                <a:solidFill>
                  <a:srgbClr val="FF0000"/>
                </a:solidFill>
              </a:rPr>
              <a:t>HIGH COURT OF KERALA</a:t>
            </a:r>
            <a:br>
              <a:rPr lang="en-US" sz="2400" b="1" dirty="0" smtClean="0">
                <a:solidFill>
                  <a:srgbClr val="FF0000"/>
                </a:solidFill>
              </a:rPr>
            </a:br>
            <a:r>
              <a:rPr lang="en-US" sz="2400" b="1" dirty="0" smtClean="0">
                <a:solidFill>
                  <a:srgbClr val="FF0000"/>
                </a:solidFill>
              </a:rPr>
              <a:t>Travancore Education Society v. Commissioner of Income-tax*</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revenue</a:t>
            </a:r>
          </a:p>
        </p:txBody>
      </p:sp>
      <p:sp>
        <p:nvSpPr>
          <p:cNvPr id="3" name="Content Placeholder 2"/>
          <p:cNvSpPr>
            <a:spLocks noGrp="1"/>
          </p:cNvSpPr>
          <p:nvPr>
            <p:ph idx="1"/>
          </p:nvPr>
        </p:nvSpPr>
        <p:spPr>
          <a:xfrm>
            <a:off x="457200" y="2133600"/>
            <a:ext cx="8229600" cy="3992563"/>
          </a:xfrm>
          <a:ln>
            <a:solidFill>
              <a:schemeClr val="accent1"/>
            </a:solidFill>
          </a:ln>
        </p:spPr>
        <p:txBody>
          <a:bodyPr/>
          <a:lstStyle/>
          <a:p>
            <a:r>
              <a:rPr lang="en-US" dirty="0" smtClean="0"/>
              <a:t>Where </a:t>
            </a:r>
            <a:r>
              <a:rPr lang="en-US" dirty="0" err="1" smtClean="0"/>
              <a:t>assessee</a:t>
            </a:r>
            <a:r>
              <a:rPr lang="en-US" dirty="0" smtClean="0"/>
              <a:t>-trust collected capitation fees in addition to prescribed fees, object of </a:t>
            </a:r>
            <a:r>
              <a:rPr lang="en-US" dirty="0" err="1" smtClean="0"/>
              <a:t>assessee</a:t>
            </a:r>
            <a:r>
              <a:rPr lang="en-US" dirty="0" smtClean="0"/>
              <a:t>-trust could no more be said to be charitable in nature and, hence, registration granted to it was to be rejected</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US" sz="2700" b="1" dirty="0" smtClean="0">
                <a:solidFill>
                  <a:srgbClr val="FF0000"/>
                </a:solidFill>
              </a:rPr>
              <a:t>[2015] 54 taxmann.com 247 (Bombay)</a:t>
            </a:r>
            <a:br>
              <a:rPr lang="en-US" sz="2700" b="1" dirty="0" smtClean="0">
                <a:solidFill>
                  <a:srgbClr val="FF0000"/>
                </a:solidFill>
              </a:rPr>
            </a:br>
            <a:r>
              <a:rPr lang="en-US" sz="2700" b="1" dirty="0" smtClean="0">
                <a:solidFill>
                  <a:srgbClr val="FF0000"/>
                </a:solidFill>
              </a:rPr>
              <a:t>HIGH COURT OF BOMBAY</a:t>
            </a:r>
            <a:br>
              <a:rPr lang="en-US" sz="2700" b="1" dirty="0" smtClean="0">
                <a:solidFill>
                  <a:srgbClr val="FF0000"/>
                </a:solidFill>
              </a:rPr>
            </a:br>
            <a:r>
              <a:rPr lang="en-US" sz="2700" b="1" dirty="0" smtClean="0">
                <a:solidFill>
                  <a:srgbClr val="FF0000"/>
                </a:solidFill>
              </a:rPr>
              <a:t>Commissioner of Income-tax v.</a:t>
            </a:r>
            <a:br>
              <a:rPr lang="en-US" sz="2700" b="1" dirty="0" smtClean="0">
                <a:solidFill>
                  <a:srgbClr val="FF0000"/>
                </a:solidFill>
              </a:rPr>
            </a:br>
            <a:r>
              <a:rPr lang="en-US" sz="2700" b="1" dirty="0" err="1" smtClean="0">
                <a:solidFill>
                  <a:srgbClr val="FF0000"/>
                </a:solidFill>
              </a:rPr>
              <a:t>Lilavati</a:t>
            </a:r>
            <a:r>
              <a:rPr lang="en-US" sz="2700" b="1" dirty="0" smtClean="0">
                <a:solidFill>
                  <a:srgbClr val="FF0000"/>
                </a:solidFill>
              </a:rPr>
              <a:t> </a:t>
            </a:r>
            <a:r>
              <a:rPr lang="en-US" sz="2700" b="1" dirty="0" err="1" smtClean="0">
                <a:solidFill>
                  <a:srgbClr val="FF0000"/>
                </a:solidFill>
              </a:rPr>
              <a:t>Kirtilal</a:t>
            </a:r>
            <a:r>
              <a:rPr lang="en-US" sz="2700" b="1" dirty="0" smtClean="0">
                <a:solidFill>
                  <a:srgbClr val="FF0000"/>
                </a:solidFill>
              </a:rPr>
              <a:t> Mehta Medical Trust*</a:t>
            </a:r>
            <a:br>
              <a:rPr lang="en-US" sz="2700" b="1" dirty="0" smtClean="0">
                <a:solidFill>
                  <a:srgbClr val="FF0000"/>
                </a:solidFill>
              </a:rPr>
            </a:br>
            <a:r>
              <a:rPr lang="en-US" sz="2700" b="1" dirty="0" smtClean="0">
                <a:solidFill>
                  <a:srgbClr val="FF0000"/>
                </a:solidFill>
              </a:rPr>
              <a:t>*In </a:t>
            </a:r>
            <a:r>
              <a:rPr lang="en-US" sz="2700" b="1" dirty="0" err="1" smtClean="0">
                <a:solidFill>
                  <a:srgbClr val="FF0000"/>
                </a:solidFill>
              </a:rPr>
              <a:t>favour</a:t>
            </a:r>
            <a:r>
              <a:rPr lang="en-US" sz="2700" b="1" dirty="0" smtClean="0">
                <a:solidFill>
                  <a:srgbClr val="FF0000"/>
                </a:solidFill>
              </a:rPr>
              <a:t> of </a:t>
            </a:r>
            <a:r>
              <a:rPr lang="en-US" sz="2700" b="1" dirty="0" err="1" smtClean="0">
                <a:solidFill>
                  <a:srgbClr val="FF0000"/>
                </a:solidFill>
              </a:rPr>
              <a:t>assessee</a:t>
            </a:r>
            <a:endParaRPr lang="en-US" sz="2700" b="1" dirty="0" smtClean="0">
              <a:solidFill>
                <a:srgbClr val="FF0000"/>
              </a:solidFill>
            </a:endParaRPr>
          </a:p>
        </p:txBody>
      </p:sp>
      <p:sp>
        <p:nvSpPr>
          <p:cNvPr id="3" name="Content Placeholder 2"/>
          <p:cNvSpPr>
            <a:spLocks noGrp="1"/>
          </p:cNvSpPr>
          <p:nvPr>
            <p:ph idx="1"/>
          </p:nvPr>
        </p:nvSpPr>
        <p:spPr>
          <a:xfrm>
            <a:off x="228600" y="2133600"/>
            <a:ext cx="8763000" cy="3992563"/>
          </a:xfrm>
          <a:ln>
            <a:solidFill>
              <a:schemeClr val="accent1"/>
            </a:solidFill>
          </a:ln>
        </p:spPr>
        <p:txBody>
          <a:bodyPr>
            <a:normAutofit fontScale="77500" lnSpcReduction="20000"/>
          </a:bodyPr>
          <a:lstStyle/>
          <a:p>
            <a:r>
              <a:rPr lang="en-US" dirty="0" smtClean="0"/>
              <a:t>Where 85 per cent of gross income (and not net income) of </a:t>
            </a:r>
            <a:r>
              <a:rPr lang="en-US" dirty="0" err="1" smtClean="0"/>
              <a:t>assessee</a:t>
            </a:r>
            <a:r>
              <a:rPr lang="en-US" dirty="0" smtClean="0"/>
              <a:t>-trust was spent on charitable activities, </a:t>
            </a:r>
            <a:r>
              <a:rPr lang="en-US" dirty="0" err="1" smtClean="0"/>
              <a:t>assessee</a:t>
            </a:r>
            <a:r>
              <a:rPr lang="en-US" dirty="0" smtClean="0"/>
              <a:t> would be entitled to exemption under section 11</a:t>
            </a:r>
          </a:p>
          <a:p>
            <a:pPr>
              <a:buNone/>
            </a:pPr>
            <a:endParaRPr lang="en-US" sz="2300" dirty="0" smtClean="0"/>
          </a:p>
          <a:p>
            <a:r>
              <a:rPr lang="en-US" dirty="0" smtClean="0"/>
              <a:t>This is settled law as per the decision of SC in CIT Vs. </a:t>
            </a:r>
            <a:r>
              <a:rPr lang="en-US" dirty="0" err="1" smtClean="0"/>
              <a:t>Programme</a:t>
            </a:r>
            <a:r>
              <a:rPr lang="en-US" dirty="0" smtClean="0"/>
              <a:t> for Community Organization 248 ITR 1 (SC)(2001) – </a:t>
            </a:r>
            <a:r>
              <a:rPr lang="en-US" b="1" dirty="0" smtClean="0"/>
              <a:t>Charitable trust is entitled to accumulate 25% of its income derived from property held under the trust &amp; not 25% of the income remaining after application of income for charitable purpose. Therefore, assessee trust was entitled to accumulate 25% of donations received by it &amp; not merely 25% of unspent balance (Now 15</a:t>
            </a:r>
            <a:r>
              <a:rPr lang="en-US" b="1" smtClean="0"/>
              <a:t>% instead of 25%)</a:t>
            </a:r>
            <a:endParaRPr lang="en-US" b="1" dirty="0" smtClean="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Autofit/>
          </a:bodyPr>
          <a:lstStyle/>
          <a:p>
            <a:r>
              <a:rPr lang="en-US" sz="2400" b="1" dirty="0" smtClean="0">
                <a:solidFill>
                  <a:srgbClr val="FF0000"/>
                </a:solidFill>
              </a:rPr>
              <a:t>[2015] 58 taxmann.com 184 (Karnataka)</a:t>
            </a:r>
            <a:br>
              <a:rPr lang="en-US" sz="2400" b="1" dirty="0" smtClean="0">
                <a:solidFill>
                  <a:srgbClr val="FF0000"/>
                </a:solidFill>
              </a:rPr>
            </a:br>
            <a:r>
              <a:rPr lang="en-US" sz="2400" b="1" dirty="0" smtClean="0">
                <a:solidFill>
                  <a:srgbClr val="FF0000"/>
                </a:solidFill>
              </a:rPr>
              <a:t>HIGH COURT OF KARNATAKA</a:t>
            </a:r>
            <a:br>
              <a:rPr lang="en-US" sz="2400" b="1" dirty="0" smtClean="0">
                <a:solidFill>
                  <a:srgbClr val="FF0000"/>
                </a:solidFill>
              </a:rPr>
            </a:br>
            <a:r>
              <a:rPr lang="en-US" sz="2400" b="1" dirty="0" smtClean="0">
                <a:solidFill>
                  <a:srgbClr val="FF0000"/>
                </a:solidFill>
              </a:rPr>
              <a:t>Director of Income-tax, Exemptions, Bangalore v. Envisions *</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a:t>
            </a:r>
            <a:r>
              <a:rPr lang="en-US" sz="2400" b="1" dirty="0" err="1" smtClean="0">
                <a:solidFill>
                  <a:srgbClr val="FF0000"/>
                </a:solidFill>
              </a:rPr>
              <a:t>assessee</a:t>
            </a:r>
            <a:endParaRPr lang="en-US" sz="2400" b="1" dirty="0" smtClean="0">
              <a:solidFill>
                <a:srgbClr val="FF0000"/>
              </a:solidFill>
            </a:endParaRPr>
          </a:p>
        </p:txBody>
      </p:sp>
      <p:sp>
        <p:nvSpPr>
          <p:cNvPr id="3" name="Content Placeholder 2"/>
          <p:cNvSpPr>
            <a:spLocks noGrp="1"/>
          </p:cNvSpPr>
          <p:nvPr>
            <p:ph idx="1"/>
          </p:nvPr>
        </p:nvSpPr>
        <p:spPr>
          <a:xfrm>
            <a:off x="457200" y="2057400"/>
            <a:ext cx="8229600" cy="4068763"/>
          </a:xfrm>
          <a:ln>
            <a:solidFill>
              <a:schemeClr val="accent1"/>
            </a:solidFill>
          </a:ln>
        </p:spPr>
        <p:txBody>
          <a:bodyPr/>
          <a:lstStyle/>
          <a:p>
            <a:r>
              <a:rPr lang="en-US" dirty="0" smtClean="0"/>
              <a:t>Where all purposes specified by </a:t>
            </a:r>
            <a:r>
              <a:rPr lang="en-US" dirty="0" err="1" smtClean="0"/>
              <a:t>assessee</a:t>
            </a:r>
            <a:r>
              <a:rPr lang="en-US" dirty="0" smtClean="0"/>
              <a:t>-trust in Form 10 are for achieving charitable objects of trust, merely because more than one purpose have been specified and details about plan of such expenditure has not been given, same would not be sufficient to deny benefit under section 11(2) to the </a:t>
            </a:r>
            <a:r>
              <a:rPr lang="en-US" dirty="0" err="1" smtClean="0"/>
              <a:t>assessee</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31838"/>
            <a:ext cx="8229600" cy="792162"/>
          </a:xfrm>
        </p:spPr>
        <p:txBody>
          <a:bodyPr>
            <a:noAutofit/>
          </a:bodyPr>
          <a:lstStyle/>
          <a:p>
            <a:r>
              <a:rPr lang="en-US" sz="2400" b="1" dirty="0" smtClean="0">
                <a:solidFill>
                  <a:srgbClr val="FF0000"/>
                </a:solidFill>
              </a:rPr>
              <a:t>[2016] 67 taxmann.com 187 (Allahabad)</a:t>
            </a:r>
            <a:br>
              <a:rPr lang="en-US" sz="2400" b="1" dirty="0" smtClean="0">
                <a:solidFill>
                  <a:srgbClr val="FF0000"/>
                </a:solidFill>
              </a:rPr>
            </a:br>
            <a:r>
              <a:rPr lang="en-US" sz="2400" b="1" dirty="0" smtClean="0">
                <a:solidFill>
                  <a:srgbClr val="FF0000"/>
                </a:solidFill>
              </a:rPr>
              <a:t>HIGH COURT OF ALLAHABAD</a:t>
            </a:r>
            <a:br>
              <a:rPr lang="en-US" sz="2400" b="1" dirty="0" smtClean="0">
                <a:solidFill>
                  <a:srgbClr val="FF0000"/>
                </a:solidFill>
              </a:rPr>
            </a:br>
            <a:r>
              <a:rPr lang="en-US" sz="2400" b="1" dirty="0" smtClean="0">
                <a:solidFill>
                  <a:srgbClr val="FF0000"/>
                </a:solidFill>
              </a:rPr>
              <a:t>Commissioner of Income-tax v.</a:t>
            </a:r>
            <a:br>
              <a:rPr lang="en-US" sz="2400" b="1" dirty="0" smtClean="0">
                <a:solidFill>
                  <a:srgbClr val="FF0000"/>
                </a:solidFill>
              </a:rPr>
            </a:br>
            <a:r>
              <a:rPr lang="en-US" sz="2400" b="1" dirty="0" smtClean="0">
                <a:solidFill>
                  <a:srgbClr val="FF0000"/>
                </a:solidFill>
              </a:rPr>
              <a:t>Sisters of Our Lady of Providence Education Society*</a:t>
            </a:r>
            <a:br>
              <a:rPr lang="en-US" sz="2400" b="1" dirty="0" smtClean="0">
                <a:solidFill>
                  <a:srgbClr val="FF0000"/>
                </a:solidFill>
              </a:rPr>
            </a:br>
            <a:r>
              <a:rPr lang="en-US" sz="2400" b="1" dirty="0" smtClean="0">
                <a:solidFill>
                  <a:srgbClr val="FF0000"/>
                </a:solidFill>
              </a:rPr>
              <a:t>*In </a:t>
            </a:r>
            <a:r>
              <a:rPr lang="en-US" sz="2400" b="1" dirty="0" err="1" smtClean="0">
                <a:solidFill>
                  <a:srgbClr val="FF0000"/>
                </a:solidFill>
              </a:rPr>
              <a:t>favour</a:t>
            </a:r>
            <a:r>
              <a:rPr lang="en-US" sz="2400" b="1" dirty="0" smtClean="0">
                <a:solidFill>
                  <a:srgbClr val="FF0000"/>
                </a:solidFill>
              </a:rPr>
              <a:t> of </a:t>
            </a:r>
            <a:r>
              <a:rPr lang="en-US" sz="2400" b="1" dirty="0" err="1" smtClean="0">
                <a:solidFill>
                  <a:srgbClr val="FF0000"/>
                </a:solidFill>
              </a:rPr>
              <a:t>assessee</a:t>
            </a:r>
            <a:endParaRPr lang="en-US" sz="2400" b="1" dirty="0" smtClean="0">
              <a:solidFill>
                <a:srgbClr val="FF0000"/>
              </a:solidFill>
            </a:endParaRPr>
          </a:p>
        </p:txBody>
      </p:sp>
      <p:sp>
        <p:nvSpPr>
          <p:cNvPr id="3" name="Content Placeholder 2"/>
          <p:cNvSpPr>
            <a:spLocks noGrp="1"/>
          </p:cNvSpPr>
          <p:nvPr>
            <p:ph idx="1"/>
          </p:nvPr>
        </p:nvSpPr>
        <p:spPr>
          <a:xfrm>
            <a:off x="457200" y="2286000"/>
            <a:ext cx="8229600" cy="3840163"/>
          </a:xfrm>
          <a:ln>
            <a:solidFill>
              <a:schemeClr val="accent1"/>
            </a:solidFill>
          </a:ln>
        </p:spPr>
        <p:txBody>
          <a:bodyPr>
            <a:normAutofit/>
          </a:bodyPr>
          <a:lstStyle/>
          <a:p>
            <a:r>
              <a:rPr lang="en-US" dirty="0" smtClean="0"/>
              <a:t>Criteria to grant exemption under section 10(23C)(vi) and grant of registration under section 12A are different and merely because exemption under section 10(23C)(vi) is declined, it does not amount refusal of registration under section 12AA</a:t>
            </a:r>
          </a:p>
          <a:p>
            <a:r>
              <a:rPr lang="en-US" dirty="0" smtClean="0"/>
              <a:t>Also see Circular 14/2015 dated 17.08.2015</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337</TotalTime>
  <Words>1522</Words>
  <Application>Microsoft Office PowerPoint</Application>
  <PresentationFormat>On-screen Show (4:3)</PresentationFormat>
  <Paragraphs>121</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Recent case laws applicable to NGOs</vt:lpstr>
      <vt:lpstr>[2015] 55 taxmann.com 255 (SC) SUPREME COURT OF INDIA Queen's Educational Society v. Commissioner of Income-tax  *In favour of assessee</vt:lpstr>
      <vt:lpstr>[2016] 67 taxmann.com 230 (Kerala) HIGH COURT OF KERALA Sree Anjaneya Medical Trust v. Commissioner of Income-tax, Kozhikode* *In favour of assessee</vt:lpstr>
      <vt:lpstr>[2015] 53 taxmann.com 311 (Punjab &amp; Haryana) HIGH COURT OF PUNJAB &amp; HARYANA Shishu Niketan Panchkula Educational Society v.  Commissioner of Income-tax, Panchkula* *In favour of assessee</vt:lpstr>
      <vt:lpstr>[2015] 60 taxmann.com 126 (Kerala) HIGH COURT OF KERALA Dawn Educational Charitable Trust v. Commissioner of Income-tax* *In favour of revenue</vt:lpstr>
      <vt:lpstr>[2016] 66 taxmann.com 362 (Kerala) HIGH COURT OF KERALA Travancore Education Society v. Commissioner of Income-tax* *In favour of revenue</vt:lpstr>
      <vt:lpstr>[2015] 54 taxmann.com 247 (Bombay) HIGH COURT OF BOMBAY Commissioner of Income-tax v. Lilavati Kirtilal Mehta Medical Trust* *In favour of assessee</vt:lpstr>
      <vt:lpstr>[2015] 58 taxmann.com 184 (Karnataka) HIGH COURT OF KARNATAKA Director of Income-tax, Exemptions, Bangalore v. Envisions * *In favour of assessee</vt:lpstr>
      <vt:lpstr>[2016] 67 taxmann.com 187 (Allahabad) HIGH COURT OF ALLAHABAD Commissioner of Income-tax v. Sisters of Our Lady of Providence Education Society* *In favour of assessee</vt:lpstr>
      <vt:lpstr>(2015] 55 taxmann.com 34 (Karnataka) HIGH COURT OF KARNATAKA Director of Income-tax (Exemption), Bangalore v.  Karnataka Industrial Area Development Board* *In favour of assessee </vt:lpstr>
      <vt:lpstr>[2015] 57 taxmann.com 8 (Allahabad) HIGH COURT OF ALLAHABAD Commissioner of Income-tax v. Muzafar Nagar Development Authority* *In favour of revenue</vt:lpstr>
      <vt:lpstr>[2016] 67 taxmann.com 264 (SC) SUPREME COURT OF INDIA Commissioner of Income-tax, Kanpur  v. Society for Promn. of Edn., Allahabad* *in favour of the assessee</vt:lpstr>
      <vt:lpstr>[2018] 96 taxmann.com 356 (Kerala)  HIGH COURT OF KERALA Commissioner of Income Tax, Cochin v. TBI Education Trust * *In favour of assessee  </vt:lpstr>
      <vt:lpstr>[2015] 56 taxmann.com 393 (Karnataka) HIGH COURT OF KARNATAKA Maheshwari Foundation v. Director of Income-tax (Exemptions), Bangalore*</vt:lpstr>
      <vt:lpstr>[2015] 61 taxmann.com 68 (P &amp; H) HIGH COURT OF P &amp; H Commissioner of Income-tax v. Christian Medical College* *In favour of assessee</vt:lpstr>
      <vt:lpstr>Dy CIT v. Society for Rural Improvement ITA No. 329/Coch/2014 dated 01.06.2016  ITAT Cochin * In favour of the assessee http://www.itatonline.in:8080/itat/upload/-555816118608301964713$5%5E1REFNOSopciety_for_Rural_Development-329-14_&amp;_co36-14.pdf </vt:lpstr>
      <vt:lpstr>[2016] 70 taxmann.com 48 (Hyderabad - Trib.) IN THE ITAT HYDERABAD BENCH 'A' Deputy Commissioner of Income-tax, Circle- 1(1), Hyderabad v. A.P. State Civil Supplies Corporation Ltd. * in favour of the assessee</vt:lpstr>
      <vt:lpstr>[2015] 60 taxmann.com 188 (Patna - Trib.) International School of Human Resources &amp; Social Welfare Society v. Commissioner of Income-tax-1, Patna *In favour of assessee.</vt:lpstr>
      <vt:lpstr>[2015] 57 taxmann.com 333 (Pune - Trib.) Income-tax Officer, Ward -3, Ahmednagar v. Noble Medical Foundation &amp; Research Centre* *In favour of assessee.</vt:lpstr>
      <vt:lpstr>[2015] 56 taxmann.com 118 (Mumbai - Trib.) Critical Art and Media Practices v. Director of Income-tax (Exemption), Mumbai* *In favour of assessee.</vt:lpstr>
      <vt:lpstr>[2015] 56 taxmann.com 172 (Cochin - Trib.) State Forum of Bankers Club (Kerala) v. Income-tax Officer (Tech), Kochi* *In favour of revenue.</vt:lpstr>
      <vt:lpstr>[2015] 59 taxmann.com 379 (Chennai - Trib.) Anjuman-E-Himayath-E-Islam v. Assistant Director of Income-tax (Exemption)-IV, Chennai* *In favour of revenue</vt:lpstr>
      <vt:lpstr>[2015] 60 taxmann.com 165 (Bang - Trib.) Deputy Director of Income-tax (E), Circle 17 (1), Bangalore v. Jyothy Charitable Trust* *In favour of assessee</vt:lpstr>
      <vt:lpstr>[2016] 76 taxmann.com 347 (SC) Directorate of Income-tax, Exemption v. Mumbai Education Trust* *In favour of revenue</vt:lpstr>
      <vt:lpstr>2015] 61 taxmann.com 283 (Chandigarh - Trib.) Paramount Education Charitable Trust v. Commissioner of Income-tax, Panchkula* *In favour of assessee</vt:lpstr>
      <vt:lpstr>[2016] 70 taxmann.com 54 (Delhi - Trib.) IN THE ITAT DELHI BENCH 'D' Deputy Director of Income-tax (E), Trust Circle-IV, New Delhi v. Institute of Chartered Accountants of India </vt:lpstr>
      <vt:lpstr>[2017] 85 taxmann.com 261 (Kerala) Commissioner of Income-tax, (Exemption) v. Mata Amrithanandamayi Math * *In favour of assessee  </vt:lpstr>
      <vt:lpstr>[2018] 89 taxmann.com 127 (SC) SUPREME COURT OF INDIA Commissioner of Income Tax-III, Pune v. Rajasthan &amp; Gujarati Charitable Foundation Poona * *In favour of assessee  </vt:lpstr>
      <vt:lpstr>For your valuable feed back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Recent case laws applicable to NGOs</dc:title>
  <dc:creator>USER</dc:creator>
  <cp:lastModifiedBy>user</cp:lastModifiedBy>
  <cp:revision>36</cp:revision>
  <dcterms:created xsi:type="dcterms:W3CDTF">2006-08-16T00:00:00Z</dcterms:created>
  <dcterms:modified xsi:type="dcterms:W3CDTF">2019-01-11T06:50:32Z</dcterms:modified>
</cp:coreProperties>
</file>