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5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416C4-4D16-4DBF-9144-123BD87DD199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7707-ECD3-4495-8B6A-29CAA6E9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0940-CFC6-4A28-B073-8B225D5F4B88}" type="datetimeFigureOut">
              <a:rPr lang="en-US" smtClean="0"/>
              <a:t>11-Jan-19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0742-B03F-4140-908D-468E531D57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axguru.in/income-tax/analysis-provisions-related-tax-accreted-income-trusts-institution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Recent changes in Income Tax law</a:t>
            </a:r>
            <a:br>
              <a:rPr lang="en-US" sz="6000" dirty="0" smtClean="0"/>
            </a:br>
            <a:r>
              <a:rPr lang="en-US" sz="6000" dirty="0" smtClean="0"/>
              <a:t>as applicable to NGOs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Compiled by</a:t>
            </a:r>
          </a:p>
          <a:p>
            <a:r>
              <a:rPr lang="en-US" b="1" dirty="0" smtClean="0"/>
              <a:t>CA. PRASANTH SRINIVAS</a:t>
            </a:r>
          </a:p>
          <a:p>
            <a:r>
              <a:rPr lang="en-US" sz="2400" b="1" dirty="0" smtClean="0"/>
              <a:t>S. S. AYYAR &amp; CO., CHARTERED ACCOUNTANTS, KOTTAYAM</a:t>
            </a:r>
          </a:p>
          <a:p>
            <a:r>
              <a:rPr lang="en-US" sz="2300" b="1" dirty="0" smtClean="0"/>
              <a:t>Phone: 9447125731 E-mail: ssayyarandco@gmail.com</a:t>
            </a:r>
            <a:endParaRPr lang="en-US" sz="23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Matters required to be incorporated in Trust Deed etc for registration </a:t>
            </a:r>
            <a:r>
              <a:rPr lang="en-US" sz="3200" dirty="0" err="1" smtClean="0">
                <a:solidFill>
                  <a:srgbClr val="FF0000"/>
                </a:solidFill>
              </a:rPr>
              <a:t>u.s</a:t>
            </a:r>
            <a:r>
              <a:rPr lang="en-US" sz="3200" dirty="0" smtClean="0">
                <a:solidFill>
                  <a:srgbClr val="FF0000"/>
                </a:solidFill>
              </a:rPr>
              <a:t>. 12 A / 80 G (contd..)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C:\Users\USER\Desktop\2019_01_10\Alappuzha Seminar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76200" y="1143000"/>
            <a:ext cx="9067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For your valuable feed back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sz="8500" dirty="0" smtClean="0"/>
              <a:t>THANK YOU…</a:t>
            </a:r>
            <a:endParaRPr lang="en-US" sz="85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Finance Act, 2016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Section 35 AC phased out </a:t>
            </a:r>
            <a:r>
              <a:rPr lang="en-US" dirty="0" err="1" smtClean="0"/>
              <a:t>w.e.f</a:t>
            </a:r>
            <a:r>
              <a:rPr lang="en-US" dirty="0" smtClean="0"/>
              <a:t> financial year 2017-18</a:t>
            </a:r>
          </a:p>
          <a:p>
            <a:r>
              <a:rPr lang="en-US" dirty="0" smtClean="0"/>
              <a:t>Concept of exit tax to charitable / religious institutions registered </a:t>
            </a:r>
            <a:r>
              <a:rPr lang="en-US" dirty="0" err="1" smtClean="0"/>
              <a:t>u.s</a:t>
            </a:r>
            <a:r>
              <a:rPr lang="en-US" dirty="0" smtClean="0"/>
              <a:t>. 12 AA / 12 A introduced (Chapter XII EB)</a:t>
            </a:r>
          </a:p>
          <a:p>
            <a:pPr lvl="1"/>
            <a:r>
              <a:rPr lang="en-US" dirty="0" smtClean="0"/>
              <a:t>Sections 115 TD to 115 TF inserted </a:t>
            </a:r>
            <a:r>
              <a:rPr lang="en-US" dirty="0" err="1" smtClean="0"/>
              <a:t>w.e.f</a:t>
            </a:r>
            <a:r>
              <a:rPr lang="en-US" dirty="0" smtClean="0"/>
              <a:t>. 01.06.2016</a:t>
            </a:r>
          </a:p>
          <a:p>
            <a:pPr lvl="1"/>
            <a:r>
              <a:rPr lang="en-US" dirty="0" smtClean="0"/>
              <a:t>Exit tax is attracted on </a:t>
            </a:r>
          </a:p>
          <a:p>
            <a:pPr lvl="2"/>
            <a:r>
              <a:rPr lang="en-US" dirty="0" smtClean="0"/>
              <a:t>Winding up</a:t>
            </a:r>
          </a:p>
          <a:p>
            <a:pPr lvl="2"/>
            <a:r>
              <a:rPr lang="en-US" dirty="0" smtClean="0"/>
              <a:t>Merger with other institution</a:t>
            </a:r>
          </a:p>
          <a:p>
            <a:pPr lvl="2"/>
            <a:r>
              <a:rPr lang="en-US" dirty="0" smtClean="0"/>
              <a:t>Conversion (cancellation of registration and modification of objects without taking fresh registration are also deemed as conversion)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Exit tax = accreted income x maximum marginal rate</a:t>
            </a:r>
          </a:p>
          <a:p>
            <a:pPr lvl="1"/>
            <a:r>
              <a:rPr lang="en-US" dirty="0" smtClean="0"/>
              <a:t>Accreted income is by and large the fair market value of residual assets – Please refer Rule 17 CB </a:t>
            </a:r>
          </a:p>
          <a:p>
            <a:pPr lvl="1">
              <a:buNone/>
            </a:pPr>
            <a:r>
              <a:rPr lang="en-US" sz="1700" dirty="0">
                <a:hlinkClick r:id="rId2"/>
              </a:rPr>
              <a:t>	</a:t>
            </a:r>
            <a:r>
              <a:rPr lang="en-US" sz="1700" dirty="0" smtClean="0">
                <a:hlinkClick r:id="rId2"/>
              </a:rPr>
              <a:t>https://taxguru.in/income-tax/analysis-provisions-related-tax-accreted-income-trusts-institutions.html</a:t>
            </a:r>
            <a:endParaRPr lang="en-US" dirty="0" smtClean="0"/>
          </a:p>
          <a:p>
            <a:pPr lvl="1"/>
            <a:r>
              <a:rPr lang="en-US" dirty="0" smtClean="0"/>
              <a:t>Tax on accreted income shall be paid as prescribed in Chapter XII EB</a:t>
            </a:r>
          </a:p>
          <a:p>
            <a:pPr lvl="1"/>
            <a:r>
              <a:rPr lang="en-US" dirty="0" smtClean="0"/>
              <a:t>This chapter is a sword hanging above the head and utmost care should be exercised while furnishing replies in scrutiny assessments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Finance Act, 2017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Corpus donation to an entity registered under section 12 A / 10 (23 C) by another such registered entity – the donor cannot claim the said donation as application of income – however, it continues to be exempt in the hands of the recipient (</a:t>
            </a:r>
            <a:r>
              <a:rPr lang="en-US" dirty="0" err="1" smtClean="0"/>
              <a:t>w.e.f</a:t>
            </a:r>
            <a:r>
              <a:rPr lang="en-US" dirty="0" smtClean="0"/>
              <a:t>. A Y 2018-19)</a:t>
            </a:r>
          </a:p>
          <a:p>
            <a:r>
              <a:rPr lang="en-US" dirty="0" smtClean="0"/>
              <a:t>An entity registered under section 12 A / 12 AA – subsequently modifies the objects – against the conditions of registration – it shall be required to obtain fresh registration by making an application within 30 days of such modification (</a:t>
            </a:r>
            <a:r>
              <a:rPr lang="en-US" dirty="0" err="1" smtClean="0"/>
              <a:t>w.e.f</a:t>
            </a:r>
            <a:r>
              <a:rPr lang="en-US" dirty="0" smtClean="0"/>
              <a:t>. A Y 2018-19)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Finance Act, 2017 (</a:t>
            </a:r>
            <a:r>
              <a:rPr lang="en-US" sz="3600" dirty="0" err="1" smtClean="0">
                <a:solidFill>
                  <a:srgbClr val="FF0000"/>
                </a:solidFill>
              </a:rPr>
              <a:t>contd</a:t>
            </a:r>
            <a:r>
              <a:rPr lang="en-US" sz="3600" dirty="0" smtClean="0">
                <a:solidFill>
                  <a:srgbClr val="FF0000"/>
                </a:solidFill>
              </a:rPr>
              <a:t>…)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Section 12 A further amended – registered entity shall file return of income within the due date under section 139 (1) – if return not filed within the time allowed </a:t>
            </a:r>
            <a:r>
              <a:rPr lang="en-US" dirty="0" err="1" smtClean="0"/>
              <a:t>u.s</a:t>
            </a:r>
            <a:r>
              <a:rPr lang="en-US" dirty="0" smtClean="0"/>
              <a:t>. 139 (1), exemption </a:t>
            </a:r>
            <a:r>
              <a:rPr lang="en-US" dirty="0" err="1" smtClean="0"/>
              <a:t>u.s</a:t>
            </a:r>
            <a:r>
              <a:rPr lang="en-US" dirty="0" smtClean="0"/>
              <a:t>. 11 / 12 will not be available (</a:t>
            </a:r>
            <a:r>
              <a:rPr lang="en-US" dirty="0" err="1" smtClean="0"/>
              <a:t>w.e.f</a:t>
            </a:r>
            <a:r>
              <a:rPr lang="en-US" dirty="0" smtClean="0"/>
              <a:t>. AY 2018-19)</a:t>
            </a:r>
          </a:p>
          <a:p>
            <a:r>
              <a:rPr lang="en-US" dirty="0" smtClean="0"/>
              <a:t>No deduction shall be allowed </a:t>
            </a:r>
            <a:r>
              <a:rPr lang="en-US" dirty="0" err="1" smtClean="0"/>
              <a:t>u.s</a:t>
            </a:r>
            <a:r>
              <a:rPr lang="en-US" dirty="0" smtClean="0"/>
              <a:t>. 80 G (</a:t>
            </a:r>
            <a:r>
              <a:rPr lang="en-US" dirty="0" err="1" smtClean="0"/>
              <a:t>w.e.f</a:t>
            </a:r>
            <a:r>
              <a:rPr lang="en-US" dirty="0" smtClean="0"/>
              <a:t>. AY 2018-19) in respect of donation of any sum exceeding Rs. 2,000 (earlier Rs. 10,000) unless such sum is paid by any mode other than cash</a:t>
            </a:r>
          </a:p>
          <a:p>
            <a:r>
              <a:rPr lang="en-US" dirty="0" smtClean="0"/>
              <a:t>Section 269 ST – </a:t>
            </a:r>
            <a:r>
              <a:rPr lang="en-US" dirty="0" err="1" smtClean="0"/>
              <a:t>w.e.f</a:t>
            </a:r>
            <a:r>
              <a:rPr lang="en-US" dirty="0" smtClean="0"/>
              <a:t>. 01.04.2017 – cash receipt – restrictions  - Rs. 2 </a:t>
            </a:r>
            <a:r>
              <a:rPr lang="en-US" dirty="0" err="1" smtClean="0"/>
              <a:t>lakhs</a:t>
            </a:r>
            <a:r>
              <a:rPr lang="en-US" dirty="0" smtClean="0"/>
              <a:t> per day per transaction or per event etc., as the case may be – penalty </a:t>
            </a:r>
            <a:r>
              <a:rPr lang="en-US" dirty="0" err="1" smtClean="0"/>
              <a:t>u.s</a:t>
            </a:r>
            <a:r>
              <a:rPr lang="en-US" dirty="0" smtClean="0"/>
              <a:t>. 271 D – sum equal to the amount received in cash (except in case of compelling necessity)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Finance Act, 2018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Section 40 (a) (</a:t>
            </a:r>
            <a:r>
              <a:rPr lang="en-US" dirty="0" err="1" smtClean="0"/>
              <a:t>ia</a:t>
            </a:r>
            <a:r>
              <a:rPr lang="en-US" dirty="0" smtClean="0"/>
              <a:t>) and section 40 A (3)</a:t>
            </a:r>
          </a:p>
          <a:p>
            <a:pPr lvl="1"/>
            <a:r>
              <a:rPr lang="en-US" dirty="0" smtClean="0"/>
              <a:t>Present position – for availing exemption </a:t>
            </a:r>
            <a:r>
              <a:rPr lang="en-US" dirty="0" err="1" smtClean="0"/>
              <a:t>u.s</a:t>
            </a:r>
            <a:r>
              <a:rPr lang="en-US" dirty="0" smtClean="0"/>
              <a:t>. 11 or 10 (23C), there was no restriction on payments made in cash or by bearer </a:t>
            </a:r>
            <a:r>
              <a:rPr lang="en-US" dirty="0" err="1" smtClean="0"/>
              <a:t>cheque</a:t>
            </a:r>
            <a:r>
              <a:rPr lang="en-US" dirty="0" smtClean="0"/>
              <a:t>. Likewise, there was no check on whether such entities comply with TDS provisions.</a:t>
            </a:r>
          </a:p>
          <a:p>
            <a:pPr lvl="1"/>
            <a:r>
              <a:rPr lang="en-US" dirty="0" smtClean="0"/>
              <a:t>Proviso inserted in section 10 (23C) and explanation added in Section 11 (</a:t>
            </a:r>
            <a:r>
              <a:rPr lang="en-US" dirty="0" err="1" smtClean="0"/>
              <a:t>w.e.f</a:t>
            </a:r>
            <a:r>
              <a:rPr lang="en-US" dirty="0" smtClean="0"/>
              <a:t>. AY 2019-20) – for the purpose of determining the application of income, the provisions of sections 40 (a) (</a:t>
            </a:r>
            <a:r>
              <a:rPr lang="en-US" dirty="0" err="1" smtClean="0"/>
              <a:t>ia</a:t>
            </a:r>
            <a:r>
              <a:rPr lang="en-US" dirty="0" smtClean="0"/>
              <a:t>) and 40 A (3) / 40 A (3A), shall mutatis mutandis apply as they apply in computing Business / Professional income</a:t>
            </a:r>
          </a:p>
          <a:p>
            <a:pPr lvl="1"/>
            <a:r>
              <a:rPr lang="en-US" dirty="0" smtClean="0"/>
              <a:t>Points </a:t>
            </a:r>
          </a:p>
          <a:p>
            <a:pPr lvl="2"/>
            <a:r>
              <a:rPr lang="en-US" dirty="0" smtClean="0"/>
              <a:t>40 (a) (</a:t>
            </a:r>
            <a:r>
              <a:rPr lang="en-US" dirty="0" err="1" smtClean="0"/>
              <a:t>i</a:t>
            </a:r>
            <a:r>
              <a:rPr lang="en-US" dirty="0" smtClean="0"/>
              <a:t>) and 40 (a) (iii) are not covered</a:t>
            </a:r>
          </a:p>
          <a:p>
            <a:pPr lvl="2"/>
            <a:r>
              <a:rPr lang="en-US" dirty="0" smtClean="0"/>
              <a:t>Since restrictions apply vis-à-vis application of income, both capital and revenue expenses are covered</a:t>
            </a:r>
          </a:p>
          <a:p>
            <a:pPr lvl="2"/>
            <a:r>
              <a:rPr lang="en-US" dirty="0" smtClean="0"/>
              <a:t>Religious institutions while conducting festivals have to be extra cautious</a:t>
            </a:r>
          </a:p>
          <a:p>
            <a:pPr lvl="2"/>
            <a:r>
              <a:rPr lang="en-US" dirty="0" smtClean="0"/>
              <a:t>Similar restrictions are also there in FCR Rules.</a:t>
            </a:r>
          </a:p>
          <a:p>
            <a:pPr lvl="2"/>
            <a:r>
              <a:rPr lang="en-US" dirty="0" smtClean="0"/>
              <a:t>Saving grace is position till AY 2018-19 is settled.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Recent Circulars / Notifications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Notification dated 14.01.2016 – </a:t>
            </a:r>
            <a:r>
              <a:rPr lang="en-US" dirty="0" err="1" smtClean="0"/>
              <a:t>w.e.f</a:t>
            </a:r>
            <a:r>
              <a:rPr lang="en-US" dirty="0" smtClean="0"/>
              <a:t>. AY 2016-17 – Form 10 (section 11(2)) and Form 9 A (explanation to section 11 (1)) – new Forms notified and e-filing with DSC / EVC made mandatory</a:t>
            </a:r>
          </a:p>
          <a:p>
            <a:pPr lvl="1"/>
            <a:r>
              <a:rPr lang="en-US" dirty="0" smtClean="0"/>
              <a:t>Circular dated 20.12.2018 – condonation of delay </a:t>
            </a:r>
            <a:r>
              <a:rPr lang="en-US" dirty="0" err="1" smtClean="0"/>
              <a:t>u.s</a:t>
            </a:r>
            <a:r>
              <a:rPr lang="en-US" dirty="0" smtClean="0"/>
              <a:t>. 119(2)(b) in filing Form 10 / 9A for AY 2016-17 (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of e-filing</a:t>
            </a:r>
            <a:r>
              <a:rPr lang="en-US" dirty="0" smtClean="0"/>
              <a:t>) – power given to CIT to condone the delay provided reasonable cause is shown for the delay in filing</a:t>
            </a:r>
          </a:p>
          <a:p>
            <a:r>
              <a:rPr lang="en-US" dirty="0" smtClean="0"/>
              <a:t>Notification dated 19.02.2018 – Form 10 A for registration </a:t>
            </a:r>
            <a:r>
              <a:rPr lang="en-US" dirty="0" err="1" smtClean="0"/>
              <a:t>u.s</a:t>
            </a:r>
            <a:r>
              <a:rPr lang="en-US" dirty="0" smtClean="0"/>
              <a:t>. 12 AA – new Form notified and </a:t>
            </a:r>
            <a:r>
              <a:rPr lang="en-US" dirty="0"/>
              <a:t>e-filing with DSC / EVC made mandatory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Recent Circulars / Notifications (</a:t>
            </a:r>
            <a:r>
              <a:rPr lang="en-US" sz="3600" dirty="0" err="1" smtClean="0">
                <a:solidFill>
                  <a:srgbClr val="FF0000"/>
                </a:solidFill>
              </a:rPr>
              <a:t>contd</a:t>
            </a:r>
            <a:r>
              <a:rPr lang="en-US" sz="3600" dirty="0" smtClean="0">
                <a:solidFill>
                  <a:srgbClr val="FF0000"/>
                </a:solidFill>
              </a:rPr>
              <a:t>…)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 13 – Application for nil or lower rate of TDS </a:t>
            </a:r>
            <a:r>
              <a:rPr lang="en-US" dirty="0" err="1" smtClean="0"/>
              <a:t>u.s</a:t>
            </a:r>
            <a:r>
              <a:rPr lang="en-US" dirty="0" smtClean="0"/>
              <a:t>. 197</a:t>
            </a:r>
          </a:p>
          <a:p>
            <a:pPr lvl="1"/>
            <a:r>
              <a:rPr lang="en-US" dirty="0" smtClean="0"/>
              <a:t>Notification dated 25.10.2018 made e-filing of Form 13 mandatory in TRACES under DSC  / EVC</a:t>
            </a:r>
          </a:p>
          <a:p>
            <a:pPr lvl="1"/>
            <a:r>
              <a:rPr lang="en-US" dirty="0" smtClean="0"/>
              <a:t>Vide order dated 24.12.2018, CBDT permitted physical filing of Form No. 13 till 31.12.2018 for residents and till 31.03.2019 for non-residents</a:t>
            </a:r>
          </a:p>
          <a:p>
            <a:pPr lvl="1"/>
            <a:r>
              <a:rPr lang="en-US" dirty="0" smtClean="0"/>
              <a:t>Notification dated 31.12.2018 lays down procedure for e-filing Form 13 in TRACES</a:t>
            </a:r>
          </a:p>
          <a:p>
            <a:r>
              <a:rPr lang="en-US" dirty="0" smtClean="0"/>
              <a:t>Draft Notification dated 29.10.2018 – proposal to amend Rules 2C, 2CA (section 10(23C)) and Rule 11AA (section 80 G) and Form Nos. 10G, 56 and 56G – proposed Rules and Forms provide for e-filing with DSC / EVC (awaiting public comments)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Recent development in FCRA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DARPAN ID from </a:t>
            </a:r>
            <a:r>
              <a:rPr lang="en-US" dirty="0" err="1" smtClean="0"/>
              <a:t>Niti</a:t>
            </a:r>
            <a:r>
              <a:rPr lang="en-US" dirty="0" smtClean="0"/>
              <a:t> </a:t>
            </a:r>
            <a:r>
              <a:rPr lang="en-US" dirty="0" err="1" smtClean="0"/>
              <a:t>Aayog</a:t>
            </a:r>
            <a:r>
              <a:rPr lang="en-US" dirty="0" smtClean="0"/>
              <a:t> for the institution mandated for filing FC Annual return</a:t>
            </a:r>
          </a:p>
          <a:p>
            <a:r>
              <a:rPr lang="en-US" dirty="0" smtClean="0"/>
              <a:t>Many institutions especially those renewed FC registration on the strength of Section 12 A certificate are yet to get DARPAN ID</a:t>
            </a:r>
          </a:p>
          <a:p>
            <a:r>
              <a:rPr lang="en-US" dirty="0" smtClean="0"/>
              <a:t>On escalating the matter, vide communication dated 29.12.2018, MHA extended the due date for filing FC 4 Annual Return for the year 2017-18 from 31.12.2018 to 31.03.2019 </a:t>
            </a:r>
            <a:r>
              <a:rPr lang="en-US" sz="1600" dirty="0" smtClean="0"/>
              <a:t>(No. II / 21022 / 58 (370) / 2018 – FCRA (MU))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Matters required to be incorporated in Trust Deed etc for registration </a:t>
            </a:r>
            <a:r>
              <a:rPr lang="en-US" sz="3600" dirty="0" err="1" smtClean="0">
                <a:solidFill>
                  <a:srgbClr val="FF0000"/>
                </a:solidFill>
              </a:rPr>
              <a:t>u.s</a:t>
            </a:r>
            <a:r>
              <a:rPr lang="en-US" sz="3600" dirty="0" smtClean="0">
                <a:solidFill>
                  <a:srgbClr val="FF0000"/>
                </a:solidFill>
              </a:rPr>
              <a:t>. 12 A / 80 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USER\Desktop\2019_01_10\Alappuzha Seminar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80155" y="1219200"/>
            <a:ext cx="875904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938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Recent changes in Income Tax law as applicable to NGOs</vt:lpstr>
      <vt:lpstr>Finance Act, 2016</vt:lpstr>
      <vt:lpstr>Finance Act, 2017</vt:lpstr>
      <vt:lpstr>Finance Act, 2017 (contd…)</vt:lpstr>
      <vt:lpstr>Finance Act, 2018</vt:lpstr>
      <vt:lpstr>Recent Circulars / Notifications</vt:lpstr>
      <vt:lpstr>Recent Circulars / Notifications (contd…)</vt:lpstr>
      <vt:lpstr>Recent development in FCRA</vt:lpstr>
      <vt:lpstr>Matters required to be incorporated in Trust Deed etc for registration u.s. 12 A / 80 G</vt:lpstr>
      <vt:lpstr>Matters required to be incorporated in Trust Deed etc for registration u.s. 12 A / 80 G (contd..)</vt:lpstr>
      <vt:lpstr>For your valuable feed 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2019-01-10T04:46:31Z</dcterms:created>
  <dcterms:modified xsi:type="dcterms:W3CDTF">2019-01-11T06:51:08Z</dcterms:modified>
</cp:coreProperties>
</file>