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4"/>
  </p:notesMasterIdLst>
  <p:handoutMasterIdLst>
    <p:handoutMasterId r:id="rId35"/>
  </p:handoutMasterIdLst>
  <p:sldIdLst>
    <p:sldId id="256" r:id="rId2"/>
    <p:sldId id="257" r:id="rId3"/>
    <p:sldId id="279" r:id="rId4"/>
    <p:sldId id="283" r:id="rId5"/>
    <p:sldId id="282" r:id="rId6"/>
    <p:sldId id="284" r:id="rId7"/>
    <p:sldId id="280"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85" r:id="rId23"/>
    <p:sldId id="272" r:id="rId24"/>
    <p:sldId id="273" r:id="rId25"/>
    <p:sldId id="274" r:id="rId26"/>
    <p:sldId id="275" r:id="rId27"/>
    <p:sldId id="276" r:id="rId28"/>
    <p:sldId id="286" r:id="rId29"/>
    <p:sldId id="287" r:id="rId30"/>
    <p:sldId id="288" r:id="rId31"/>
    <p:sldId id="289" r:id="rId32"/>
    <p:sldId id="290" r:id="rId3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2" d="100"/>
          <a:sy n="32" d="100"/>
        </p:scale>
        <p:origin x="-1795" y="-475"/>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28"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9C3253AF-44F4-48E4-9B50-9462606ECCCD}" type="datetimeFigureOut">
              <a:rPr lang="en-US" smtClean="0"/>
              <a:t>3/17/2018</a:t>
            </a:fld>
            <a:endParaRPr lang="en-US"/>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81FB8431-A463-4C48-9D22-D88F5160A1B0}" type="slidenum">
              <a:rPr lang="en-US" smtClean="0"/>
              <a:t>‹#›</a:t>
            </a:fld>
            <a:endParaRPr lang="en-US"/>
          </a:p>
        </p:txBody>
      </p:sp>
    </p:spTree>
    <p:extLst>
      <p:ext uri="{BB962C8B-B14F-4D97-AF65-F5344CB8AC3E}">
        <p14:creationId xmlns:p14="http://schemas.microsoft.com/office/powerpoint/2010/main" val="6427444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AF118FCD-6A58-4CD9-B71B-247A925730CD}" type="datetimeFigureOut">
              <a:rPr lang="en-IN" smtClean="0"/>
              <a:t>17-03-2018</a:t>
            </a:fld>
            <a:endParaRPr lang="en-IN"/>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6937736A-8384-4800-B6A9-B490FB891944}" type="slidenum">
              <a:rPr lang="en-IN" smtClean="0"/>
              <a:t>‹#›</a:t>
            </a:fld>
            <a:endParaRPr lang="en-IN"/>
          </a:p>
        </p:txBody>
      </p:sp>
    </p:spTree>
    <p:extLst>
      <p:ext uri="{BB962C8B-B14F-4D97-AF65-F5344CB8AC3E}">
        <p14:creationId xmlns:p14="http://schemas.microsoft.com/office/powerpoint/2010/main" val="1264898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937736A-8384-4800-B6A9-B490FB891944}" type="slidenum">
              <a:rPr lang="en-IN" smtClean="0"/>
              <a:t>2</a:t>
            </a:fld>
            <a:endParaRPr lang="en-IN"/>
          </a:p>
        </p:txBody>
      </p:sp>
    </p:spTree>
    <p:extLst>
      <p:ext uri="{BB962C8B-B14F-4D97-AF65-F5344CB8AC3E}">
        <p14:creationId xmlns:p14="http://schemas.microsoft.com/office/powerpoint/2010/main" val="1827112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37736A-8384-4800-B6A9-B490FB891944}" type="slidenum">
              <a:rPr lang="en-IN" smtClean="0"/>
              <a:t>6</a:t>
            </a:fld>
            <a:endParaRPr lang="en-IN"/>
          </a:p>
        </p:txBody>
      </p:sp>
    </p:spTree>
    <p:extLst>
      <p:ext uri="{BB962C8B-B14F-4D97-AF65-F5344CB8AC3E}">
        <p14:creationId xmlns:p14="http://schemas.microsoft.com/office/powerpoint/2010/main" val="2244326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37736A-8384-4800-B6A9-B490FB891944}" type="slidenum">
              <a:rPr lang="en-IN" smtClean="0"/>
              <a:t>7</a:t>
            </a:fld>
            <a:endParaRPr lang="en-IN"/>
          </a:p>
        </p:txBody>
      </p:sp>
    </p:spTree>
    <p:extLst>
      <p:ext uri="{BB962C8B-B14F-4D97-AF65-F5344CB8AC3E}">
        <p14:creationId xmlns:p14="http://schemas.microsoft.com/office/powerpoint/2010/main" val="3602017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0862BF6D-CD65-41A9-927B-720094F4080C}" type="datetime1">
              <a:rPr lang="en-US" smtClean="0"/>
              <a:t>3/17/2018</a:t>
            </a:fld>
            <a:endParaRPr lang="en-US"/>
          </a:p>
        </p:txBody>
      </p:sp>
      <p:sp>
        <p:nvSpPr>
          <p:cNvPr id="5" name="Footer Placeholder 4"/>
          <p:cNvSpPr>
            <a:spLocks noGrp="1"/>
          </p:cNvSpPr>
          <p:nvPr>
            <p:ph type="ftr" sz="quarter" idx="11"/>
          </p:nvPr>
        </p:nvSpPr>
        <p:spPr>
          <a:xfrm>
            <a:off x="3623733" y="6117336"/>
            <a:ext cx="3609438" cy="365125"/>
          </a:xfrm>
        </p:spPr>
        <p:txBody>
          <a:bodyPr/>
          <a:lstStyle/>
          <a:p>
            <a:r>
              <a:rPr lang="en-US"/>
              <a:t>CA K.V.S. Shyamsunder</a:t>
            </a:r>
          </a:p>
        </p:txBody>
      </p:sp>
      <p:sp>
        <p:nvSpPr>
          <p:cNvPr id="6" name="Slide Number Placeholder 5"/>
          <p:cNvSpPr>
            <a:spLocks noGrp="1"/>
          </p:cNvSpPr>
          <p:nvPr>
            <p:ph type="sldNum" sz="quarter" idx="12"/>
          </p:nvPr>
        </p:nvSpPr>
        <p:spPr>
          <a:xfrm>
            <a:off x="8275320" y="6117336"/>
            <a:ext cx="411480" cy="365125"/>
          </a:xfrm>
        </p:spPr>
        <p:txBody>
          <a:bodyPr/>
          <a:lstStyle/>
          <a:p>
            <a:fld id="{1E91E39B-599C-464A-82D6-9C46A54273D7}"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25540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270754E-BFE0-4907-93B1-381E41857260}" type="datetime1">
              <a:rPr lang="en-US" smtClean="0"/>
              <a:t>3/17/2018</a:t>
            </a:fld>
            <a:endParaRPr lang="en-US"/>
          </a:p>
        </p:txBody>
      </p:sp>
      <p:sp>
        <p:nvSpPr>
          <p:cNvPr id="6" name="Footer Placeholder 5"/>
          <p:cNvSpPr>
            <a:spLocks noGrp="1"/>
          </p:cNvSpPr>
          <p:nvPr>
            <p:ph type="ftr" sz="quarter" idx="11"/>
          </p:nvPr>
        </p:nvSpPr>
        <p:spPr/>
        <p:txBody>
          <a:bodyPr/>
          <a:lstStyle/>
          <a:p>
            <a:r>
              <a:rPr lang="en-US"/>
              <a:t>CA K.V.S. Shyamsunder</a:t>
            </a:r>
          </a:p>
        </p:txBody>
      </p:sp>
      <p:sp>
        <p:nvSpPr>
          <p:cNvPr id="7" name="Slide Number Placeholder 6"/>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3037459349"/>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70754E-BFE0-4907-93B1-381E41857260}"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79675819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70754E-BFE0-4907-93B1-381E41857260}"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89209352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70754E-BFE0-4907-93B1-381E41857260}"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281672754"/>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70754E-BFE0-4907-93B1-381E41857260}"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31876327"/>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70754E-BFE0-4907-93B1-381E41857260}"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16627250"/>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84C305-D5B0-4B17-97E6-E0B355F20445}"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918654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8F6BE5-44FF-4C14-B96C-78E4E4533E34}"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831407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DA09366C-A14A-406D-8810-986192EC1A18}" type="datetime1">
              <a:rPr lang="en-US" smtClean="0"/>
              <a:t>3/17/2018</a:t>
            </a:fld>
            <a:endParaRPr lang="en-US"/>
          </a:p>
        </p:txBody>
      </p:sp>
      <p:sp>
        <p:nvSpPr>
          <p:cNvPr id="5" name="Footer Placeholder 4"/>
          <p:cNvSpPr>
            <a:spLocks noGrp="1"/>
          </p:cNvSpPr>
          <p:nvPr>
            <p:ph type="ftr" sz="quarter" idx="11"/>
          </p:nvPr>
        </p:nvSpPr>
        <p:spPr>
          <a:xfrm>
            <a:off x="1972647" y="6108173"/>
            <a:ext cx="5314517" cy="365125"/>
          </a:xfrm>
        </p:spPr>
        <p:txBody>
          <a:bodyPr/>
          <a:lstStyle/>
          <a:p>
            <a:r>
              <a:rPr lang="en-US"/>
              <a:t>CA K.V.S. Shyamsunder</a:t>
            </a:r>
            <a:endParaRPr lang="en-US" dirty="0"/>
          </a:p>
        </p:txBody>
      </p:sp>
      <p:sp>
        <p:nvSpPr>
          <p:cNvPr id="6" name="Slide Number Placeholder 5"/>
          <p:cNvSpPr>
            <a:spLocks noGrp="1"/>
          </p:cNvSpPr>
          <p:nvPr>
            <p:ph type="sldNum" sz="quarter" idx="12"/>
          </p:nvPr>
        </p:nvSpPr>
        <p:spPr>
          <a:xfrm>
            <a:off x="8258967" y="6108173"/>
            <a:ext cx="427833" cy="365125"/>
          </a:xfrm>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2852930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8153BF-A2AA-42E3-9238-8D4815EAFC3C}" type="datetime1">
              <a:rPr lang="en-US" smtClean="0"/>
              <a:t>3/17/2018</a:t>
            </a:fld>
            <a:endParaRPr lang="en-US"/>
          </a:p>
        </p:txBody>
      </p:sp>
      <p:sp>
        <p:nvSpPr>
          <p:cNvPr id="5" name="Footer Placeholder 4"/>
          <p:cNvSpPr>
            <a:spLocks noGrp="1"/>
          </p:cNvSpPr>
          <p:nvPr>
            <p:ph type="ftr" sz="quarter" idx="11"/>
          </p:nvPr>
        </p:nvSpPr>
        <p:spPr/>
        <p:txBody>
          <a:bodyPr/>
          <a:lstStyle/>
          <a:p>
            <a:r>
              <a:rPr lang="en-US"/>
              <a:t>CA K.V.S. Shyamsunder</a:t>
            </a:r>
          </a:p>
        </p:txBody>
      </p:sp>
      <p:sp>
        <p:nvSpPr>
          <p:cNvPr id="6" name="Slide Number Placeholder 5"/>
          <p:cNvSpPr>
            <a:spLocks noGrp="1"/>
          </p:cNvSpPr>
          <p:nvPr>
            <p:ph type="sldNum" sz="quarter" idx="12"/>
          </p:nvPr>
        </p:nvSpPr>
        <p:spPr>
          <a:xfrm>
            <a:off x="8273317" y="6116070"/>
            <a:ext cx="413483" cy="365125"/>
          </a:xfrm>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898956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987E5-A959-43DA-BFAD-4BBE65BD24D1}" type="datetime1">
              <a:rPr lang="en-US" smtClean="0"/>
              <a:t>3/17/2018</a:t>
            </a:fld>
            <a:endParaRPr lang="en-US"/>
          </a:p>
        </p:txBody>
      </p:sp>
      <p:sp>
        <p:nvSpPr>
          <p:cNvPr id="6" name="Footer Placeholder 5"/>
          <p:cNvSpPr>
            <a:spLocks noGrp="1"/>
          </p:cNvSpPr>
          <p:nvPr>
            <p:ph type="ftr" sz="quarter" idx="11"/>
          </p:nvPr>
        </p:nvSpPr>
        <p:spPr/>
        <p:txBody>
          <a:bodyPr/>
          <a:lstStyle/>
          <a:p>
            <a:r>
              <a:rPr lang="en-US"/>
              <a:t>CA K.V.S. Shyamsunder</a:t>
            </a:r>
          </a:p>
        </p:txBody>
      </p:sp>
      <p:sp>
        <p:nvSpPr>
          <p:cNvPr id="7" name="Slide Number Placeholder 6"/>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316080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ECAC64-77E7-4D1E-A55F-132408538D25}" type="datetime1">
              <a:rPr lang="en-US" smtClean="0"/>
              <a:t>3/17/2018</a:t>
            </a:fld>
            <a:endParaRPr lang="en-US"/>
          </a:p>
        </p:txBody>
      </p:sp>
      <p:sp>
        <p:nvSpPr>
          <p:cNvPr id="8" name="Footer Placeholder 7"/>
          <p:cNvSpPr>
            <a:spLocks noGrp="1"/>
          </p:cNvSpPr>
          <p:nvPr>
            <p:ph type="ftr" sz="quarter" idx="11"/>
          </p:nvPr>
        </p:nvSpPr>
        <p:spPr/>
        <p:txBody>
          <a:bodyPr/>
          <a:lstStyle/>
          <a:p>
            <a:r>
              <a:rPr lang="en-US"/>
              <a:t>CA K.V.S. Shyamsunder</a:t>
            </a:r>
          </a:p>
        </p:txBody>
      </p:sp>
      <p:sp>
        <p:nvSpPr>
          <p:cNvPr id="9" name="Slide Number Placeholder 8"/>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323014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B479F49-3401-4813-84C6-9218520A29D1}" type="datetime1">
              <a:rPr lang="en-US" smtClean="0"/>
              <a:t>3/17/2018</a:t>
            </a:fld>
            <a:endParaRPr lang="en-US"/>
          </a:p>
        </p:txBody>
      </p:sp>
      <p:sp>
        <p:nvSpPr>
          <p:cNvPr id="4" name="Footer Placeholder 3"/>
          <p:cNvSpPr>
            <a:spLocks noGrp="1"/>
          </p:cNvSpPr>
          <p:nvPr>
            <p:ph type="ftr" sz="quarter" idx="11"/>
          </p:nvPr>
        </p:nvSpPr>
        <p:spPr/>
        <p:txBody>
          <a:bodyPr/>
          <a:lstStyle/>
          <a:p>
            <a:r>
              <a:rPr lang="en-US"/>
              <a:t>CA K.V.S. Shyamsunder</a:t>
            </a:r>
          </a:p>
        </p:txBody>
      </p:sp>
      <p:sp>
        <p:nvSpPr>
          <p:cNvPr id="5" name="Slide Number Placeholder 4"/>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1074625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BD5A-87A4-408B-91EF-DB6720229C21}" type="datetime1">
              <a:rPr lang="en-US" smtClean="0"/>
              <a:t>3/17/2018</a:t>
            </a:fld>
            <a:endParaRPr lang="en-US"/>
          </a:p>
        </p:txBody>
      </p:sp>
      <p:sp>
        <p:nvSpPr>
          <p:cNvPr id="3" name="Footer Placeholder 2"/>
          <p:cNvSpPr>
            <a:spLocks noGrp="1"/>
          </p:cNvSpPr>
          <p:nvPr>
            <p:ph type="ftr" sz="quarter" idx="11"/>
          </p:nvPr>
        </p:nvSpPr>
        <p:spPr/>
        <p:txBody>
          <a:bodyPr/>
          <a:lstStyle/>
          <a:p>
            <a:r>
              <a:rPr lang="en-US"/>
              <a:t>CA K.V.S. Shyamsunder</a:t>
            </a:r>
          </a:p>
        </p:txBody>
      </p:sp>
      <p:sp>
        <p:nvSpPr>
          <p:cNvPr id="4" name="Slide Number Placeholder 3"/>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275572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EB18ED0-F70D-448C-80C3-72B3860C9B6E}" type="datetime1">
              <a:rPr lang="en-US" smtClean="0"/>
              <a:t>3/17/2018</a:t>
            </a:fld>
            <a:endParaRPr lang="en-US"/>
          </a:p>
        </p:txBody>
      </p:sp>
      <p:sp>
        <p:nvSpPr>
          <p:cNvPr id="6" name="Footer Placeholder 5"/>
          <p:cNvSpPr>
            <a:spLocks noGrp="1"/>
          </p:cNvSpPr>
          <p:nvPr>
            <p:ph type="ftr" sz="quarter" idx="11"/>
          </p:nvPr>
        </p:nvSpPr>
        <p:spPr/>
        <p:txBody>
          <a:bodyPr/>
          <a:lstStyle/>
          <a:p>
            <a:r>
              <a:rPr lang="en-US"/>
              <a:t>CA K.V.S. Shyamsunder</a:t>
            </a:r>
          </a:p>
        </p:txBody>
      </p:sp>
      <p:sp>
        <p:nvSpPr>
          <p:cNvPr id="7" name="Slide Number Placeholder 6"/>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2511278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CD98DFC-A42E-48AB-8061-8AB4209842C2}" type="datetime1">
              <a:rPr lang="en-US" smtClean="0"/>
              <a:t>3/17/2018</a:t>
            </a:fld>
            <a:endParaRPr lang="en-US"/>
          </a:p>
        </p:txBody>
      </p:sp>
      <p:sp>
        <p:nvSpPr>
          <p:cNvPr id="6" name="Footer Placeholder 5"/>
          <p:cNvSpPr>
            <a:spLocks noGrp="1"/>
          </p:cNvSpPr>
          <p:nvPr>
            <p:ph type="ftr" sz="quarter" idx="11"/>
          </p:nvPr>
        </p:nvSpPr>
        <p:spPr/>
        <p:txBody>
          <a:bodyPr/>
          <a:lstStyle/>
          <a:p>
            <a:r>
              <a:rPr lang="en-US"/>
              <a:t>CA K.V.S. Shyamsunder</a:t>
            </a:r>
          </a:p>
        </p:txBody>
      </p:sp>
      <p:sp>
        <p:nvSpPr>
          <p:cNvPr id="7" name="Slide Number Placeholder 6"/>
          <p:cNvSpPr>
            <a:spLocks noGrp="1"/>
          </p:cNvSpPr>
          <p:nvPr>
            <p:ph type="sldNum" sz="quarter" idx="12"/>
          </p:nvPr>
        </p:nvSpPr>
        <p:spPr/>
        <p:txBody>
          <a:bodyPr/>
          <a:lstStyle/>
          <a:p>
            <a:fld id="{1E91E39B-599C-464A-82D6-9C46A54273D7}" type="slidenum">
              <a:rPr lang="en-US" smtClean="0"/>
              <a:t>‹#›</a:t>
            </a:fld>
            <a:endParaRPr lang="en-US"/>
          </a:p>
        </p:txBody>
      </p:sp>
    </p:spTree>
    <p:extLst>
      <p:ext uri="{BB962C8B-B14F-4D97-AF65-F5344CB8AC3E}">
        <p14:creationId xmlns:p14="http://schemas.microsoft.com/office/powerpoint/2010/main" val="4120587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270754E-BFE0-4907-93B1-381E41857260}" type="datetime1">
              <a:rPr lang="en-US" smtClean="0"/>
              <a:t>3/17/2018</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CA K.V.S. Shyamsunder</a:t>
            </a: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E91E39B-599C-464A-82D6-9C46A54273D7}" type="slidenum">
              <a:rPr lang="en-US" smtClean="0"/>
              <a:t>‹#›</a:t>
            </a:fld>
            <a:endParaRPr lang="en-US"/>
          </a:p>
        </p:txBody>
      </p:sp>
    </p:spTree>
    <p:extLst>
      <p:ext uri="{BB962C8B-B14F-4D97-AF65-F5344CB8AC3E}">
        <p14:creationId xmlns:p14="http://schemas.microsoft.com/office/powerpoint/2010/main" val="186454686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52400"/>
            <a:ext cx="8004048" cy="3145464"/>
          </a:xfrm>
        </p:spPr>
        <p:txBody>
          <a:bodyPr>
            <a:normAutofit fontScale="90000"/>
          </a:bodyPr>
          <a:lstStyle/>
          <a:p>
            <a:pPr algn="ctr"/>
            <a:r>
              <a:rPr lang="en-US" b="1" dirty="0"/>
              <a:t>LONG FORM </a:t>
            </a:r>
            <a:br>
              <a:rPr lang="en-US" b="1" dirty="0"/>
            </a:br>
            <a:r>
              <a:rPr lang="en-US" b="1" dirty="0"/>
              <a:t>AUDIT REPORT</a:t>
            </a:r>
            <a:br>
              <a:rPr lang="en-US" b="1" dirty="0"/>
            </a:br>
            <a:r>
              <a:rPr lang="en-US" b="1" dirty="0"/>
              <a:t>&amp; </a:t>
            </a:r>
            <a:br>
              <a:rPr lang="en-US" b="1" dirty="0"/>
            </a:br>
            <a:r>
              <a:rPr lang="en-US" b="1" dirty="0"/>
              <a:t>CERTIFICATION</a:t>
            </a:r>
          </a:p>
        </p:txBody>
      </p:sp>
      <p:sp>
        <p:nvSpPr>
          <p:cNvPr id="3" name="Subtitle 2"/>
          <p:cNvSpPr>
            <a:spLocks noGrp="1"/>
          </p:cNvSpPr>
          <p:nvPr>
            <p:ph type="subTitle" idx="1"/>
          </p:nvPr>
        </p:nvSpPr>
        <p:spPr>
          <a:xfrm>
            <a:off x="1447800" y="3297864"/>
            <a:ext cx="7406640" cy="3026736"/>
          </a:xfrm>
        </p:spPr>
        <p:txBody>
          <a:bodyPr>
            <a:normAutofit fontScale="92500" lnSpcReduction="20000"/>
          </a:bodyPr>
          <a:lstStyle/>
          <a:p>
            <a:pPr algn="r"/>
            <a:endParaRPr lang="en-US" dirty="0"/>
          </a:p>
          <a:p>
            <a:pPr algn="ctr"/>
            <a:r>
              <a:rPr lang="en-US" i="1" dirty="0"/>
              <a:t>Presented by </a:t>
            </a:r>
          </a:p>
          <a:p>
            <a:pPr algn="ctr"/>
            <a:endParaRPr lang="en-US" sz="1600" i="1" dirty="0"/>
          </a:p>
          <a:p>
            <a:pPr algn="ctr"/>
            <a:r>
              <a:rPr lang="en-US" sz="3200" b="1" i="1" dirty="0">
                <a:effectLst>
                  <a:outerShdw blurRad="38100" dist="38100" dir="2700000" algn="tl">
                    <a:srgbClr val="000000">
                      <a:alpha val="43137"/>
                    </a:srgbClr>
                  </a:outerShdw>
                </a:effectLst>
              </a:rPr>
              <a:t>CA K.V.S. </a:t>
            </a:r>
            <a:r>
              <a:rPr lang="en-US" sz="3200" b="1" i="1" dirty="0" err="1">
                <a:effectLst>
                  <a:outerShdw blurRad="38100" dist="38100" dir="2700000" algn="tl">
                    <a:srgbClr val="000000">
                      <a:alpha val="43137"/>
                    </a:srgbClr>
                  </a:outerShdw>
                </a:effectLst>
              </a:rPr>
              <a:t>Shyam</a:t>
            </a:r>
            <a:r>
              <a:rPr lang="en-US" sz="3200" b="1" i="1" dirty="0">
                <a:effectLst>
                  <a:outerShdw blurRad="38100" dist="38100" dir="2700000" algn="tl">
                    <a:srgbClr val="000000">
                      <a:alpha val="43137"/>
                    </a:srgbClr>
                  </a:outerShdw>
                </a:effectLst>
              </a:rPr>
              <a:t> Sunder</a:t>
            </a:r>
          </a:p>
          <a:p>
            <a:pPr algn="ctr"/>
            <a:endParaRPr lang="en-US" i="1" dirty="0"/>
          </a:p>
          <a:p>
            <a:pPr algn="ctr"/>
            <a:endParaRPr lang="en-US" i="1" dirty="0"/>
          </a:p>
          <a:p>
            <a:pPr algn="ctr"/>
            <a:endParaRPr lang="en-US" i="1" dirty="0"/>
          </a:p>
          <a:p>
            <a:pPr algn="r"/>
            <a:r>
              <a:rPr lang="en-US" sz="2400" i="1" dirty="0">
                <a:effectLst>
                  <a:outerShdw blurRad="38100" dist="38100" dir="2700000" algn="tl">
                    <a:srgbClr val="000000">
                      <a:alpha val="43137"/>
                    </a:srgbClr>
                  </a:outerShdw>
                </a:effectLst>
              </a:rPr>
              <a:t>Saturday  10</a:t>
            </a:r>
            <a:r>
              <a:rPr lang="en-US" sz="2400" i="1" baseline="30000" dirty="0">
                <a:effectLst>
                  <a:outerShdw blurRad="38100" dist="38100" dir="2700000" algn="tl">
                    <a:srgbClr val="000000">
                      <a:alpha val="43137"/>
                    </a:srgbClr>
                  </a:outerShdw>
                </a:effectLst>
              </a:rPr>
              <a:t>th</a:t>
            </a:r>
            <a:r>
              <a:rPr lang="en-US" sz="2400" i="1" dirty="0">
                <a:effectLst>
                  <a:outerShdw blurRad="38100" dist="38100" dir="2700000" algn="tl">
                    <a:srgbClr val="000000">
                      <a:alpha val="43137"/>
                    </a:srgbClr>
                  </a:outerShdw>
                </a:effectLst>
              </a:rPr>
              <a:t> March 2018</a:t>
            </a:r>
          </a:p>
          <a:p>
            <a:pPr algn="ctr"/>
            <a:endParaRPr lang="en-US" i="1" dirty="0"/>
          </a:p>
        </p:txBody>
      </p:sp>
      <p:sp>
        <p:nvSpPr>
          <p:cNvPr id="5" name="Slide Number Placeholder 4"/>
          <p:cNvSpPr>
            <a:spLocks noGrp="1"/>
          </p:cNvSpPr>
          <p:nvPr>
            <p:ph type="sldNum" sz="quarter" idx="12"/>
          </p:nvPr>
        </p:nvSpPr>
        <p:spPr/>
        <p:txBody>
          <a:bodyPr/>
          <a:lstStyle/>
          <a:p>
            <a:fld id="{1E91E39B-599C-464A-82D6-9C46A54273D7}" type="slidenum">
              <a:rPr lang="en-US" smtClean="0"/>
              <a:t>1</a:t>
            </a:fld>
            <a:endParaRPr lang="en-US"/>
          </a:p>
        </p:txBody>
      </p:sp>
    </p:spTree>
    <p:extLst>
      <p:ext uri="{BB962C8B-B14F-4D97-AF65-F5344CB8AC3E}">
        <p14:creationId xmlns:p14="http://schemas.microsoft.com/office/powerpoint/2010/main" val="2653037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596646" indent="-514350">
              <a:buAutoNum type="alphaUcPeriod" startAt="4"/>
            </a:pPr>
            <a:r>
              <a:rPr lang="en-US" b="1" u="sng" dirty="0"/>
              <a:t>General</a:t>
            </a:r>
          </a:p>
          <a:p>
            <a:pPr marL="653796" indent="-571500">
              <a:buFont typeface="+mj-lt"/>
              <a:buAutoNum type="romanLcPeriod"/>
            </a:pPr>
            <a:r>
              <a:rPr lang="en-US" dirty="0"/>
              <a:t>Books and Records</a:t>
            </a:r>
          </a:p>
          <a:p>
            <a:pPr marL="653796" indent="-571500">
              <a:buFont typeface="+mj-lt"/>
              <a:buAutoNum type="romanLcPeriod"/>
            </a:pPr>
            <a:r>
              <a:rPr lang="en-US" dirty="0"/>
              <a:t>Reconciliation of Control and Subsidiary Records</a:t>
            </a:r>
          </a:p>
          <a:p>
            <a:pPr marL="653796" indent="-571500">
              <a:buFont typeface="+mj-lt"/>
              <a:buAutoNum type="romanLcPeriod"/>
            </a:pPr>
            <a:r>
              <a:rPr lang="en-US" dirty="0"/>
              <a:t>Inter Branch Accounts</a:t>
            </a:r>
          </a:p>
          <a:p>
            <a:pPr marL="653796" indent="-571500">
              <a:buFont typeface="+mj-lt"/>
              <a:buAutoNum type="romanLcPeriod"/>
            </a:pPr>
            <a:r>
              <a:rPr lang="en-US" dirty="0"/>
              <a:t>Audit / Inspection</a:t>
            </a:r>
          </a:p>
          <a:p>
            <a:pPr marL="653796" indent="-571500">
              <a:buFont typeface="+mj-lt"/>
              <a:buAutoNum type="romanLcPeriod"/>
            </a:pPr>
            <a:r>
              <a:rPr lang="en-US" dirty="0"/>
              <a:t>Frauds</a:t>
            </a:r>
          </a:p>
          <a:p>
            <a:pPr marL="653796" indent="-571500">
              <a:buFont typeface="+mj-lt"/>
              <a:buAutoNum type="romanLcPeriod"/>
            </a:pPr>
            <a:r>
              <a:rPr lang="en-US" dirty="0"/>
              <a:t>Miscellaneous</a:t>
            </a:r>
          </a:p>
        </p:txBody>
      </p:sp>
      <p:sp>
        <p:nvSpPr>
          <p:cNvPr id="8"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7" name="Slide Number Placeholder 6"/>
          <p:cNvSpPr>
            <a:spLocks noGrp="1"/>
          </p:cNvSpPr>
          <p:nvPr>
            <p:ph type="sldNum" sz="quarter" idx="12"/>
          </p:nvPr>
        </p:nvSpPr>
        <p:spPr/>
        <p:txBody>
          <a:bodyPr/>
          <a:lstStyle/>
          <a:p>
            <a:fld id="{1E91E39B-599C-464A-82D6-9C46A54273D7}" type="slidenum">
              <a:rPr lang="en-US" smtClean="0"/>
              <a:t>10</a:t>
            </a:fld>
            <a:endParaRPr lang="en-US"/>
          </a:p>
        </p:txBody>
      </p:sp>
      <p:sp>
        <p:nvSpPr>
          <p:cNvPr id="9"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Areas covered in LFAR	</a:t>
            </a:r>
          </a:p>
        </p:txBody>
      </p:sp>
    </p:spTree>
    <p:extLst>
      <p:ext uri="{BB962C8B-B14F-4D97-AF65-F5344CB8AC3E}">
        <p14:creationId xmlns:p14="http://schemas.microsoft.com/office/powerpoint/2010/main" val="3969223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838200"/>
            <a:ext cx="7498080" cy="4800600"/>
          </a:xfrm>
        </p:spPr>
        <p:txBody>
          <a:bodyPr>
            <a:normAutofit/>
          </a:bodyPr>
          <a:lstStyle/>
          <a:p>
            <a:pPr marL="596646" indent="-514350" algn="just">
              <a:buAutoNum type="alphaUcPeriod" startAt="5"/>
            </a:pPr>
            <a:r>
              <a:rPr lang="en-US" b="1" u="sng" dirty="0"/>
              <a:t>Questionnaire Relating To </a:t>
            </a:r>
            <a:r>
              <a:rPr lang="en-US" b="1" u="sng" dirty="0" err="1"/>
              <a:t>Specialised</a:t>
            </a:r>
            <a:r>
              <a:rPr lang="en-US" b="1" u="sng" dirty="0"/>
              <a:t> Branches</a:t>
            </a:r>
          </a:p>
          <a:p>
            <a:pPr marL="82296" indent="0" algn="just">
              <a:buNone/>
            </a:pPr>
            <a:endParaRPr lang="en-US" b="1" u="sng" dirty="0"/>
          </a:p>
          <a:p>
            <a:pPr marL="928116" lvl="1" indent="-571500">
              <a:buFont typeface="+mj-lt"/>
              <a:buAutoNum type="romanLcPeriod"/>
            </a:pPr>
            <a:r>
              <a:rPr lang="en-US" dirty="0"/>
              <a:t>Foreign Exchange Transactions</a:t>
            </a:r>
          </a:p>
          <a:p>
            <a:pPr marL="928116" lvl="1" indent="-571500">
              <a:buFont typeface="+mj-lt"/>
              <a:buAutoNum type="romanLcPeriod"/>
            </a:pPr>
            <a:r>
              <a:rPr lang="en-IN" dirty="0"/>
              <a:t>Large Corporate / IFBs</a:t>
            </a:r>
          </a:p>
          <a:p>
            <a:pPr marL="928116" lvl="1" indent="-571500">
              <a:buFont typeface="+mj-lt"/>
              <a:buAutoNum type="romanLcPeriod"/>
            </a:pPr>
            <a:r>
              <a:rPr lang="en-IN" dirty="0"/>
              <a:t>Asset Recovery Branches</a:t>
            </a:r>
          </a:p>
          <a:p>
            <a:pPr marL="928116" lvl="1" indent="-571500">
              <a:buFont typeface="+mj-lt"/>
              <a:buAutoNum type="romanLcPeriod"/>
            </a:pPr>
            <a:r>
              <a:rPr lang="en-IN" dirty="0"/>
              <a:t>Service Branches</a:t>
            </a:r>
          </a:p>
          <a:p>
            <a:pPr marL="356616" lvl="1" indent="0">
              <a:buNone/>
            </a:pPr>
            <a:endParaRPr lang="en-IN" dirty="0"/>
          </a:p>
          <a:p>
            <a:pPr marL="596646" indent="-514350" algn="just">
              <a:buFont typeface="+mj-lt"/>
              <a:buAutoNum type="alphaUcPeriod" startAt="5"/>
            </a:pPr>
            <a:r>
              <a:rPr lang="en-IN" b="1" u="sng" dirty="0"/>
              <a:t>Format Of Critical / Large Advances To Be Prepared By The Branch But Verified By Branch Auditors.</a:t>
            </a:r>
            <a:endParaRPr lang="en-US" b="1" u="sng" dirty="0"/>
          </a:p>
        </p:txBody>
      </p:sp>
      <p:sp>
        <p:nvSpPr>
          <p:cNvPr id="7"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6" name="Slide Number Placeholder 5"/>
          <p:cNvSpPr>
            <a:spLocks noGrp="1"/>
          </p:cNvSpPr>
          <p:nvPr>
            <p:ph type="sldNum" sz="quarter" idx="12"/>
          </p:nvPr>
        </p:nvSpPr>
        <p:spPr/>
        <p:txBody>
          <a:bodyPr/>
          <a:lstStyle/>
          <a:p>
            <a:fld id="{1E91E39B-599C-464A-82D6-9C46A54273D7}" type="slidenum">
              <a:rPr lang="en-US" smtClean="0"/>
              <a:t>11</a:t>
            </a:fld>
            <a:endParaRPr lang="en-US"/>
          </a:p>
        </p:txBody>
      </p:sp>
      <p:sp>
        <p:nvSpPr>
          <p:cNvPr id="8"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Areas covered in LFAR	</a:t>
            </a:r>
          </a:p>
        </p:txBody>
      </p:sp>
    </p:spTree>
    <p:extLst>
      <p:ext uri="{BB962C8B-B14F-4D97-AF65-F5344CB8AC3E}">
        <p14:creationId xmlns:p14="http://schemas.microsoft.com/office/powerpoint/2010/main" val="1326200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4168" y="914400"/>
            <a:ext cx="7498080" cy="4800600"/>
          </a:xfrm>
        </p:spPr>
        <p:txBody>
          <a:bodyPr>
            <a:normAutofit/>
          </a:bodyPr>
          <a:lstStyle/>
          <a:p>
            <a:pPr marL="596646" indent="-514350">
              <a:buAutoNum type="arabicPeriod"/>
            </a:pPr>
            <a:r>
              <a:rPr lang="en-US" b="1" u="sng" dirty="0"/>
              <a:t>Cash</a:t>
            </a:r>
          </a:p>
          <a:p>
            <a:pPr marL="914400" lvl="0" indent="-339725" algn="just"/>
            <a:r>
              <a:rPr lang="en-IN" dirty="0"/>
              <a:t>Cash holdings VS Retention Limit.</a:t>
            </a:r>
            <a:endParaRPr lang="en-US" dirty="0"/>
          </a:p>
          <a:p>
            <a:pPr marL="914400" lvl="0" indent="-339725" algn="just"/>
            <a:r>
              <a:rPr lang="en-IN" dirty="0"/>
              <a:t>Verification of Cash at Branch as well as ATM.</a:t>
            </a:r>
            <a:endParaRPr lang="en-US" dirty="0"/>
          </a:p>
          <a:p>
            <a:pPr marL="914400" lvl="0" indent="-339725" algn="just"/>
            <a:r>
              <a:rPr lang="en-IN" dirty="0"/>
              <a:t>Insurance of Cash done at C.O.</a:t>
            </a:r>
            <a:endParaRPr lang="en-US" dirty="0"/>
          </a:p>
          <a:p>
            <a:pPr marL="914400" lvl="0" indent="-339725" algn="just"/>
            <a:r>
              <a:rPr lang="en-IN" dirty="0"/>
              <a:t>Joint Custody and Independent Verification.</a:t>
            </a:r>
            <a:endParaRPr lang="en-US" dirty="0"/>
          </a:p>
          <a:p>
            <a:pPr marL="914400" lvl="0" indent="-339725" algn="just"/>
            <a:r>
              <a:rPr lang="en-IN" dirty="0"/>
              <a:t>Soiled Notes/ Counterfeit Notes/ Stapling of Notes/ use of UVL/ Note Counting Machine, etc.</a:t>
            </a:r>
            <a:endParaRPr lang="en-US" dirty="0"/>
          </a:p>
          <a:p>
            <a:pPr marL="914400" lvl="0" indent="-339725"/>
            <a:r>
              <a:rPr lang="en-IN" dirty="0"/>
              <a:t>Machines to be in working condition.</a:t>
            </a:r>
            <a:endParaRPr lang="en-US" dirty="0"/>
          </a:p>
          <a:p>
            <a:pPr marL="82296" indent="0">
              <a:buNone/>
            </a:pPr>
            <a:endParaRPr lang="en-US" dirty="0"/>
          </a:p>
        </p:txBody>
      </p:sp>
      <p:sp>
        <p:nvSpPr>
          <p:cNvPr id="7"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6" name="Slide Number Placeholder 5"/>
          <p:cNvSpPr>
            <a:spLocks noGrp="1"/>
          </p:cNvSpPr>
          <p:nvPr>
            <p:ph type="sldNum" sz="quarter" idx="12"/>
          </p:nvPr>
        </p:nvSpPr>
        <p:spPr/>
        <p:txBody>
          <a:bodyPr/>
          <a:lstStyle/>
          <a:p>
            <a:fld id="{1E91E39B-599C-464A-82D6-9C46A54273D7}" type="slidenum">
              <a:rPr lang="en-US" smtClean="0"/>
              <a:t>12</a:t>
            </a:fld>
            <a:endParaRPr lang="en-US"/>
          </a:p>
        </p:txBody>
      </p:sp>
      <p:sp>
        <p:nvSpPr>
          <p:cNvPr id="8"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1781983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8891" y="1292904"/>
            <a:ext cx="7404109" cy="4726896"/>
          </a:xfrm>
        </p:spPr>
        <p:txBody>
          <a:bodyPr>
            <a:normAutofit/>
          </a:bodyPr>
          <a:lstStyle/>
          <a:p>
            <a:pPr marL="596646" indent="-514350">
              <a:buAutoNum type="arabicPeriod" startAt="2"/>
            </a:pPr>
            <a:r>
              <a:rPr lang="en-US" b="1" u="sng" dirty="0"/>
              <a:t>Balances With R.B.I And S.B.I. / Other Banks</a:t>
            </a:r>
          </a:p>
          <a:p>
            <a:pPr marL="82296" indent="0">
              <a:buNone/>
            </a:pPr>
            <a:endParaRPr lang="en-US" sz="1100" b="1" u="sng" dirty="0"/>
          </a:p>
          <a:p>
            <a:pPr marL="973138" indent="-279400" algn="just"/>
            <a:r>
              <a:rPr lang="en-IN" dirty="0"/>
              <a:t>Statement of </a:t>
            </a:r>
            <a:r>
              <a:rPr lang="en-IN" dirty="0" err="1"/>
              <a:t>Acount</a:t>
            </a:r>
            <a:r>
              <a:rPr lang="en-IN" dirty="0"/>
              <a:t> / Balance Confirmation from the Bank to be on record.</a:t>
            </a:r>
          </a:p>
          <a:p>
            <a:pPr marL="693738" indent="0" algn="just">
              <a:buNone/>
            </a:pPr>
            <a:endParaRPr lang="en-US" sz="1000" dirty="0"/>
          </a:p>
          <a:p>
            <a:pPr marL="1031875" indent="-338138" algn="just"/>
            <a:r>
              <a:rPr lang="en-IN" dirty="0"/>
              <a:t>Reconciliation Statement – entries o/s for more than 6 months to be examined.</a:t>
            </a:r>
            <a:endParaRPr lang="en-US" dirty="0"/>
          </a:p>
          <a:p>
            <a:endParaRPr lang="en-US"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13</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1397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066800"/>
            <a:ext cx="7251192" cy="4038600"/>
          </a:xfrm>
        </p:spPr>
        <p:txBody>
          <a:bodyPr>
            <a:normAutofit/>
          </a:bodyPr>
          <a:lstStyle/>
          <a:p>
            <a:pPr marL="596646" lvl="0" indent="-514350">
              <a:buAutoNum type="arabicPeriod" startAt="3"/>
            </a:pPr>
            <a:r>
              <a:rPr lang="en-IN" b="1" u="sng" dirty="0"/>
              <a:t>Money At Call And Short Notice</a:t>
            </a:r>
          </a:p>
          <a:p>
            <a:pPr marL="914400" lvl="0" indent="-339725">
              <a:lnSpc>
                <a:spcPct val="200000"/>
              </a:lnSpc>
            </a:pPr>
            <a:r>
              <a:rPr lang="en-IN" dirty="0"/>
              <a:t>Normally done at C.O.</a:t>
            </a:r>
          </a:p>
          <a:p>
            <a:pPr marL="914400" lvl="0" indent="-280988" algn="just">
              <a:spcBef>
                <a:spcPts val="0"/>
              </a:spcBef>
            </a:pPr>
            <a:r>
              <a:rPr lang="en-IN" dirty="0"/>
              <a:t>In case such transactions found, examine specific authority / approvals</a:t>
            </a:r>
            <a:endParaRPr lang="en-US" dirty="0"/>
          </a:p>
          <a:p>
            <a:pPr marL="82296" lvl="0" indent="0">
              <a:lnSpc>
                <a:spcPct val="200000"/>
              </a:lnSpc>
              <a:buNone/>
            </a:pPr>
            <a:endParaRPr lang="en-US" b="1" u="sng" dirty="0"/>
          </a:p>
          <a:p>
            <a:pPr marL="82296" indent="0">
              <a:buNone/>
            </a:pPr>
            <a:endParaRPr lang="en-US"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14</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2988876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781050"/>
            <a:ext cx="7696200" cy="5086350"/>
          </a:xfrm>
        </p:spPr>
        <p:txBody>
          <a:bodyPr>
            <a:normAutofit lnSpcReduction="10000"/>
          </a:bodyPr>
          <a:lstStyle/>
          <a:p>
            <a:pPr marL="596646" lvl="0" indent="-514350">
              <a:buAutoNum type="arabicPeriod" startAt="4"/>
            </a:pPr>
            <a:r>
              <a:rPr lang="en-IN" sz="2400" b="1" u="sng" dirty="0"/>
              <a:t>INVESTMENTS</a:t>
            </a:r>
          </a:p>
          <a:p>
            <a:pPr marL="914400" lvl="0" indent="-339725" algn="just"/>
            <a:r>
              <a:rPr lang="en-IN" sz="2400" dirty="0"/>
              <a:t>Even investments are normally done at H.O</a:t>
            </a:r>
            <a:endParaRPr lang="en-US" sz="2400" dirty="0"/>
          </a:p>
          <a:p>
            <a:pPr marL="914400" lvl="0" indent="-339725" algn="just"/>
            <a:r>
              <a:rPr lang="en-IN" sz="2400" dirty="0"/>
              <a:t>Few large branches hold investments on behalf of HO.</a:t>
            </a:r>
            <a:endParaRPr lang="en-US" sz="2400" dirty="0"/>
          </a:p>
          <a:p>
            <a:pPr marL="914400" lvl="0" indent="-339725" algn="just"/>
            <a:r>
              <a:rPr lang="en-IN" sz="2400" dirty="0"/>
              <a:t>Verify security physically/ holding Certificate.</a:t>
            </a:r>
            <a:endParaRPr lang="en-US" sz="2400" dirty="0"/>
          </a:p>
          <a:p>
            <a:pPr marL="914400" lvl="0" indent="-339725" algn="just"/>
            <a:r>
              <a:rPr lang="en-IN" sz="2400" dirty="0"/>
              <a:t>Income to be reported to HO/ accounting to be done properly.</a:t>
            </a:r>
            <a:endParaRPr lang="en-US" sz="2400" dirty="0"/>
          </a:p>
          <a:p>
            <a:pPr marL="914400" lvl="0" indent="-339725" algn="just"/>
            <a:r>
              <a:rPr lang="en-IN" sz="2400" dirty="0"/>
              <a:t>In case the income/ interest is overdue for more than 90 days, the relevant investment should be classified as NPI</a:t>
            </a:r>
            <a:endParaRPr lang="en-US" sz="2400" dirty="0"/>
          </a:p>
          <a:p>
            <a:pPr marL="914400" lvl="0" indent="-339725" algn="just"/>
            <a:r>
              <a:rPr lang="en-IN" sz="2400" dirty="0"/>
              <a:t>Matured investments to be encashed/ valued as per RBI guidelines- any deviation to be reported.</a:t>
            </a:r>
            <a:endParaRPr lang="en-US" sz="2400" b="1" u="sng" dirty="0"/>
          </a:p>
        </p:txBody>
      </p:sp>
      <p:sp>
        <p:nvSpPr>
          <p:cNvPr id="6" name="Footer Placeholder 3"/>
          <p:cNvSpPr>
            <a:spLocks noGrp="1"/>
          </p:cNvSpPr>
          <p:nvPr>
            <p:ph type="ftr" sz="quarter" idx="11"/>
          </p:nvPr>
        </p:nvSpPr>
        <p:spPr>
          <a:xfrm>
            <a:off x="5029200" y="6305550"/>
            <a:ext cx="3581400" cy="476250"/>
          </a:xfrm>
        </p:spPr>
        <p:txBody>
          <a:bodyPr/>
          <a:lstStyle/>
          <a:p>
            <a:r>
              <a:rPr lang="en-US" sz="2000" dirty="0">
                <a:latin typeface="Arial Black" pitchFamily="34" charset="0"/>
              </a:rPr>
              <a:t>CA K.V.S. </a:t>
            </a:r>
            <a:r>
              <a:rPr lang="en-US" sz="2000" dirty="0" err="1">
                <a:latin typeface="Arial Black" pitchFamily="34" charset="0"/>
              </a:rPr>
              <a:t>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15</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601726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1" y="1143001"/>
            <a:ext cx="7391399" cy="3505199"/>
          </a:xfrm>
        </p:spPr>
        <p:txBody>
          <a:bodyPr/>
          <a:lstStyle/>
          <a:p>
            <a:pPr marL="596646" lvl="0" indent="-514350">
              <a:buAutoNum type="arabicPeriod" startAt="5"/>
            </a:pPr>
            <a:r>
              <a:rPr lang="en-IN" b="1" u="sng" dirty="0"/>
              <a:t>Advances</a:t>
            </a:r>
          </a:p>
          <a:p>
            <a:pPr marL="82296" lvl="0" indent="0">
              <a:buNone/>
            </a:pPr>
            <a:endParaRPr lang="en-IN" b="1" u="sng" dirty="0"/>
          </a:p>
          <a:p>
            <a:pPr marL="973138" indent="-339725" algn="just"/>
            <a:r>
              <a:rPr lang="en-IN" dirty="0"/>
              <a:t>Report should cover Credit Appraisal, Sanctions, Disbursement,   Documentation, Review/ Renewal, Monitoring and Supervision.</a:t>
            </a:r>
            <a:endParaRPr lang="en-US" dirty="0"/>
          </a:p>
          <a:p>
            <a:pPr marL="82296" lvl="0" indent="0">
              <a:buNone/>
            </a:pPr>
            <a:endParaRPr lang="en-US" b="1" u="sng" dirty="0"/>
          </a:p>
          <a:p>
            <a:pPr marL="82296" indent="0">
              <a:buNone/>
            </a:pPr>
            <a:endParaRPr lang="en-US" dirty="0"/>
          </a:p>
        </p:txBody>
      </p:sp>
      <p:sp>
        <p:nvSpPr>
          <p:cNvPr id="5" name="Footer Placeholder 3"/>
          <p:cNvSpPr>
            <a:spLocks noGrp="1"/>
          </p:cNvSpPr>
          <p:nvPr>
            <p:ph type="ftr" sz="quarter" idx="11"/>
          </p:nvPr>
        </p:nvSpPr>
        <p:spPr>
          <a:xfrm>
            <a:off x="5029200" y="6248400"/>
            <a:ext cx="3581400" cy="476250"/>
          </a:xfrm>
        </p:spPr>
        <p:txBody>
          <a:bodyPr/>
          <a:lstStyle/>
          <a:p>
            <a:r>
              <a:rPr lang="en-US" sz="2000" dirty="0">
                <a:latin typeface="Arial Black" pitchFamily="34" charset="0"/>
              </a:rPr>
              <a:t>CA K.V.S. </a:t>
            </a:r>
            <a:r>
              <a:rPr lang="en-US" sz="2000" dirty="0" err="1">
                <a:latin typeface="Arial Black" pitchFamily="34" charset="0"/>
              </a:rPr>
              <a:t>Shyamsunder</a:t>
            </a:r>
            <a:endParaRPr lang="en-US" sz="2000" dirty="0">
              <a:latin typeface="Arial Black" pitchFamily="34" charset="0"/>
            </a:endParaRPr>
          </a:p>
        </p:txBody>
      </p:sp>
      <p:sp>
        <p:nvSpPr>
          <p:cNvPr id="4" name="Slide Number Placeholder 3"/>
          <p:cNvSpPr>
            <a:spLocks noGrp="1"/>
          </p:cNvSpPr>
          <p:nvPr>
            <p:ph type="sldNum" sz="quarter" idx="12"/>
          </p:nvPr>
        </p:nvSpPr>
        <p:spPr/>
        <p:txBody>
          <a:bodyPr/>
          <a:lstStyle/>
          <a:p>
            <a:fld id="{1E91E39B-599C-464A-82D6-9C46A54273D7}" type="slidenum">
              <a:rPr lang="en-US" smtClean="0"/>
              <a:t>16</a:t>
            </a:fld>
            <a:endParaRPr lang="en-US"/>
          </a:p>
        </p:txBody>
      </p:sp>
      <p:sp>
        <p:nvSpPr>
          <p:cNvPr id="6"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446194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9512" y="762000"/>
            <a:ext cx="7504176" cy="5715000"/>
          </a:xfrm>
        </p:spPr>
        <p:txBody>
          <a:bodyPr>
            <a:noAutofit/>
          </a:bodyPr>
          <a:lstStyle/>
          <a:p>
            <a:pPr marL="596646" indent="-514350">
              <a:buAutoNum type="arabicPeriod" startAt="6"/>
            </a:pPr>
            <a:r>
              <a:rPr lang="en-US" sz="2800" b="1" u="sng" dirty="0"/>
              <a:t>Other Assets</a:t>
            </a:r>
          </a:p>
          <a:p>
            <a:pPr marL="914400" lvl="0" indent="-339725" algn="just"/>
            <a:r>
              <a:rPr lang="en-IN" sz="2800" dirty="0"/>
              <a:t>Other Assets cover residual items such as Stationery, Stamps, Sundries/ Suspense, etc.</a:t>
            </a:r>
            <a:endParaRPr lang="en-US" sz="2800" dirty="0"/>
          </a:p>
          <a:p>
            <a:pPr marL="914400" lvl="0" indent="-339725" algn="just"/>
            <a:r>
              <a:rPr lang="en-IN" sz="2800" dirty="0"/>
              <a:t>Check Stationery/ Stamps.</a:t>
            </a:r>
            <a:endParaRPr lang="en-US" sz="2800" dirty="0"/>
          </a:p>
          <a:p>
            <a:pPr marL="914400" lvl="0" indent="-339725" algn="just"/>
            <a:r>
              <a:rPr lang="en-IN" sz="2800" dirty="0"/>
              <a:t>Dual Custody – Proper Records to be maintained </a:t>
            </a:r>
            <a:endParaRPr lang="en-US" sz="2800" dirty="0"/>
          </a:p>
          <a:p>
            <a:pPr marL="914400" lvl="0" indent="-339725" algn="just"/>
            <a:r>
              <a:rPr lang="en-IN" sz="2800" dirty="0"/>
              <a:t>Secured stationery include –Deposit Receipt, Pay Order, etc.</a:t>
            </a:r>
            <a:endParaRPr lang="en-US" sz="2800" dirty="0"/>
          </a:p>
          <a:p>
            <a:pPr marL="914400" lvl="0" indent="-339725" algn="just"/>
            <a:r>
              <a:rPr lang="en-IN" sz="2800" dirty="0"/>
              <a:t>Age wise analysis of entries outstanding in sundries/ suspense to be examined. </a:t>
            </a:r>
            <a:endParaRPr lang="en-US" sz="2800" dirty="0"/>
          </a:p>
          <a:p>
            <a:pPr marL="914400" lvl="0" indent="-339725" algn="just"/>
            <a:r>
              <a:rPr lang="en-IN" sz="2800" dirty="0"/>
              <a:t>Also check entries adjusted/ reversed during the year of review.</a:t>
            </a:r>
            <a:endParaRPr lang="en-US" sz="2800"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17</a:t>
            </a:fld>
            <a:endParaRPr lang="en-US"/>
          </a:p>
        </p:txBody>
      </p:sp>
      <p:sp>
        <p:nvSpPr>
          <p:cNvPr id="8"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3062948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1" y="915537"/>
            <a:ext cx="7714488" cy="5332863"/>
          </a:xfrm>
        </p:spPr>
        <p:txBody>
          <a:bodyPr>
            <a:normAutofit/>
          </a:bodyPr>
          <a:lstStyle/>
          <a:p>
            <a:pPr marL="82296" lvl="0" indent="0">
              <a:buNone/>
            </a:pPr>
            <a:r>
              <a:rPr lang="en-US" dirty="0"/>
              <a:t>7.  </a:t>
            </a:r>
            <a:r>
              <a:rPr lang="en-IN" b="1" u="sng" dirty="0"/>
              <a:t>Liabilities- Deposits</a:t>
            </a:r>
            <a:endParaRPr lang="en-US" b="1" u="sng" dirty="0"/>
          </a:p>
          <a:p>
            <a:pPr marL="1031875" lvl="0" indent="-457200" algn="just"/>
            <a:r>
              <a:rPr lang="en-IN" sz="2800" dirty="0"/>
              <a:t>Inoperative Accounts- Fraud Prone</a:t>
            </a:r>
            <a:endParaRPr lang="en-US" sz="2800" dirty="0"/>
          </a:p>
          <a:p>
            <a:pPr marL="1031875" lvl="0" indent="-457200" algn="just"/>
            <a:r>
              <a:rPr lang="en-IN" sz="2800" dirty="0"/>
              <a:t>KYC Compliances</a:t>
            </a:r>
            <a:endParaRPr lang="en-US" sz="2800" dirty="0"/>
          </a:p>
          <a:p>
            <a:pPr marL="1031875" lvl="0" indent="-457200" algn="just"/>
            <a:r>
              <a:rPr lang="en-IN" sz="2800" dirty="0"/>
              <a:t>Window Dressing</a:t>
            </a:r>
            <a:endParaRPr lang="en-US" sz="2800" dirty="0"/>
          </a:p>
          <a:p>
            <a:pPr marL="1031875" lvl="0" indent="-457200" algn="just"/>
            <a:r>
              <a:rPr lang="en-IN" sz="2800" dirty="0"/>
              <a:t>Overdue/Matured Deposits- to be mentioned in the report</a:t>
            </a:r>
          </a:p>
          <a:p>
            <a:pPr marL="1031875" lvl="0" indent="-457200" algn="just"/>
            <a:r>
              <a:rPr lang="en-IN" sz="2800" dirty="0"/>
              <a:t>Deposits in Inoperative Accounts for more than 10 years to be transferred to DEAF Account. (Deposits Education and Awareness Fund Account</a:t>
            </a:r>
            <a:r>
              <a:rPr lang="en-IN" dirty="0"/>
              <a:t>)</a:t>
            </a:r>
            <a:endParaRPr lang="en-US" dirty="0"/>
          </a:p>
          <a:p>
            <a:pPr marL="82296" indent="0">
              <a:buNone/>
            </a:pPr>
            <a:endParaRPr lang="en-US"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18</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1317599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6360" y="1219200"/>
            <a:ext cx="7577328" cy="4114800"/>
          </a:xfrm>
        </p:spPr>
        <p:txBody>
          <a:bodyPr>
            <a:noAutofit/>
          </a:bodyPr>
          <a:lstStyle/>
          <a:p>
            <a:pPr marL="596646" lvl="0" indent="-514350">
              <a:buAutoNum type="arabicPeriod" startAt="8"/>
            </a:pPr>
            <a:r>
              <a:rPr lang="en-IN" sz="2800" b="1" u="sng" dirty="0"/>
              <a:t>Other Liabilities</a:t>
            </a:r>
          </a:p>
          <a:p>
            <a:pPr marL="914400" indent="-339725">
              <a:lnSpc>
                <a:spcPct val="150000"/>
              </a:lnSpc>
            </a:pPr>
            <a:r>
              <a:rPr lang="en-IN" sz="2800" dirty="0"/>
              <a:t>Bills Payable/ Sundry Deposits</a:t>
            </a:r>
            <a:endParaRPr lang="en-US" sz="2800" dirty="0"/>
          </a:p>
          <a:p>
            <a:pPr marL="914400" lvl="0" indent="-339725">
              <a:lnSpc>
                <a:spcPct val="150000"/>
              </a:lnSpc>
            </a:pPr>
            <a:r>
              <a:rPr lang="en-IN" sz="2800" dirty="0"/>
              <a:t>Age wise entries to be obtained along with reasons</a:t>
            </a:r>
            <a:endParaRPr lang="en-US" sz="2800" dirty="0"/>
          </a:p>
          <a:p>
            <a:pPr marL="914400" lvl="0" indent="-339725">
              <a:lnSpc>
                <a:spcPct val="150000"/>
              </a:lnSpc>
            </a:pPr>
            <a:r>
              <a:rPr lang="en-IN" sz="2800" dirty="0"/>
              <a:t>Any unusual entries to be investigated and reported</a:t>
            </a:r>
            <a:endParaRPr lang="en-US" sz="2800"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19</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3611644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295400" y="990600"/>
            <a:ext cx="7638288" cy="4830763"/>
          </a:xfrm>
        </p:spPr>
        <p:txBody>
          <a:bodyPr>
            <a:noAutofit/>
          </a:bodyPr>
          <a:lstStyle/>
          <a:p>
            <a:r>
              <a:rPr lang="en-IN" sz="2400" dirty="0">
                <a:cs typeface="Arial" pitchFamily="34" charset="0"/>
              </a:rPr>
              <a:t>It is in 2 formats</a:t>
            </a:r>
          </a:p>
          <a:p>
            <a:pPr lvl="1">
              <a:buFont typeface="Wingdings" pitchFamily="2" charset="2"/>
              <a:buChar char="v"/>
            </a:pPr>
            <a:r>
              <a:rPr lang="en-IN" sz="2400" dirty="0">
                <a:cs typeface="Arial" pitchFamily="34" charset="0"/>
              </a:rPr>
              <a:t> One for Branches and</a:t>
            </a:r>
            <a:endParaRPr lang="en-US" sz="2400" dirty="0">
              <a:cs typeface="Arial" pitchFamily="34" charset="0"/>
            </a:endParaRPr>
          </a:p>
          <a:p>
            <a:pPr lvl="1">
              <a:buFont typeface="Wingdings" pitchFamily="2" charset="2"/>
              <a:buChar char="v"/>
            </a:pPr>
            <a:r>
              <a:rPr lang="en-IN" sz="2400" dirty="0">
                <a:cs typeface="Arial" pitchFamily="34" charset="0"/>
              </a:rPr>
              <a:t> One for Bank as a whole.</a:t>
            </a:r>
          </a:p>
          <a:p>
            <a:pPr marL="402336" lvl="1" indent="0">
              <a:buNone/>
            </a:pPr>
            <a:endParaRPr lang="en-IN" sz="2400" dirty="0">
              <a:cs typeface="Arial" pitchFamily="34" charset="0"/>
            </a:endParaRPr>
          </a:p>
          <a:p>
            <a:pPr lvl="0" algn="just"/>
            <a:r>
              <a:rPr lang="en-IN" sz="2400" dirty="0">
                <a:cs typeface="Arial" pitchFamily="34" charset="0"/>
              </a:rPr>
              <a:t>Responsibility of Branch Auditors to submit LFAR for the Branches allotted to them.</a:t>
            </a:r>
          </a:p>
          <a:p>
            <a:pPr marL="82296" lvl="0" indent="0" algn="just">
              <a:buNone/>
            </a:pPr>
            <a:endParaRPr lang="en-US" sz="1000" dirty="0">
              <a:cs typeface="Arial" pitchFamily="34" charset="0"/>
            </a:endParaRPr>
          </a:p>
          <a:p>
            <a:pPr lvl="0" algn="just"/>
            <a:r>
              <a:rPr lang="en-IN" sz="2400" dirty="0">
                <a:cs typeface="Arial" pitchFamily="34" charset="0"/>
              </a:rPr>
              <a:t>LFAR is in a questionnaire format which asks specific questions for which replies should be specific.</a:t>
            </a:r>
          </a:p>
          <a:p>
            <a:pPr marL="82296" lvl="0" indent="0" algn="just">
              <a:buNone/>
            </a:pPr>
            <a:endParaRPr lang="en-IN" sz="1000" dirty="0">
              <a:cs typeface="Arial" pitchFamily="34" charset="0"/>
            </a:endParaRPr>
          </a:p>
          <a:p>
            <a:pPr lvl="0" algn="just"/>
            <a:r>
              <a:rPr lang="en-IN" sz="2400" dirty="0">
                <a:cs typeface="Arial" pitchFamily="34" charset="0"/>
              </a:rPr>
              <a:t>The replies are relevant for the Bank Management for improving the working of the Bank. </a:t>
            </a:r>
          </a:p>
          <a:p>
            <a:pPr lvl="0"/>
            <a:endParaRPr lang="en-IN" sz="2400" dirty="0">
              <a:cs typeface="Arial" pitchFamily="34" charset="0"/>
            </a:endParaRPr>
          </a:p>
        </p:txBody>
      </p:sp>
      <p:sp>
        <p:nvSpPr>
          <p:cNvPr id="7" name="Footer Placeholder 3"/>
          <p:cNvSpPr>
            <a:spLocks noGrp="1"/>
          </p:cNvSpPr>
          <p:nvPr>
            <p:ph type="ftr" sz="quarter" idx="11"/>
          </p:nvPr>
        </p:nvSpPr>
        <p:spPr/>
        <p:txBody>
          <a:bodyPr/>
          <a:lstStyle/>
          <a:p>
            <a:r>
              <a:rPr lang="en-US" dirty="0"/>
              <a:t>CA K.V.S. </a:t>
            </a:r>
            <a:r>
              <a:rPr lang="en-US" dirty="0" err="1"/>
              <a:t>Shyamsunder</a:t>
            </a:r>
            <a:endParaRPr lang="en-US" dirty="0"/>
          </a:p>
        </p:txBody>
      </p:sp>
      <p:sp>
        <p:nvSpPr>
          <p:cNvPr id="3" name="Slide Number Placeholder 2"/>
          <p:cNvSpPr>
            <a:spLocks noGrp="1"/>
          </p:cNvSpPr>
          <p:nvPr>
            <p:ph type="sldNum" sz="quarter" idx="12"/>
          </p:nvPr>
        </p:nvSpPr>
        <p:spPr/>
        <p:txBody>
          <a:bodyPr/>
          <a:lstStyle/>
          <a:p>
            <a:fld id="{1E91E39B-599C-464A-82D6-9C46A54273D7}" type="slidenum">
              <a:rPr lang="en-US" smtClean="0"/>
              <a:t>2</a:t>
            </a:fld>
            <a:endParaRPr lang="en-US"/>
          </a:p>
        </p:txBody>
      </p:sp>
      <p:sp>
        <p:nvSpPr>
          <p:cNvPr id="8"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IN" dirty="0"/>
              <a:t>LFAR</a:t>
            </a:r>
            <a:endParaRPr lang="en-US" dirty="0"/>
          </a:p>
        </p:txBody>
      </p:sp>
    </p:spTree>
    <p:extLst>
      <p:ext uri="{BB962C8B-B14F-4D97-AF65-F5344CB8AC3E}">
        <p14:creationId xmlns:p14="http://schemas.microsoft.com/office/powerpoint/2010/main" val="507216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990600"/>
            <a:ext cx="7251192" cy="3810000"/>
          </a:xfrm>
        </p:spPr>
        <p:txBody>
          <a:bodyPr>
            <a:normAutofit fontScale="92500" lnSpcReduction="10000"/>
          </a:bodyPr>
          <a:lstStyle/>
          <a:p>
            <a:pPr marL="82296" lvl="0" indent="0" algn="just">
              <a:buNone/>
            </a:pPr>
            <a:r>
              <a:rPr lang="en-US" dirty="0"/>
              <a:t>9. </a:t>
            </a:r>
            <a:r>
              <a:rPr lang="en-IN" b="1" u="sng" dirty="0"/>
              <a:t>Contingent Liabilities</a:t>
            </a:r>
            <a:endParaRPr lang="en-US" b="1" u="sng" dirty="0"/>
          </a:p>
          <a:p>
            <a:pPr marL="914400" lvl="0" indent="-457200" algn="just">
              <a:lnSpc>
                <a:spcPct val="160000"/>
              </a:lnSpc>
            </a:pPr>
            <a:r>
              <a:rPr lang="en-IN" sz="3500" dirty="0"/>
              <a:t>All Contingent liabilities to be identified and disclosed.</a:t>
            </a:r>
            <a:endParaRPr lang="en-US" sz="3500" dirty="0"/>
          </a:p>
          <a:p>
            <a:pPr marL="914400" lvl="0" indent="-457200" algn="just">
              <a:lnSpc>
                <a:spcPct val="160000"/>
              </a:lnSpc>
            </a:pPr>
            <a:r>
              <a:rPr lang="en-IN" sz="3500" dirty="0"/>
              <a:t>List of items of contingent liabilities not acknowledged by the branch</a:t>
            </a:r>
            <a:r>
              <a:rPr lang="en-IN" dirty="0"/>
              <a:t>.</a:t>
            </a:r>
            <a:endParaRPr lang="en-US" dirty="0"/>
          </a:p>
          <a:p>
            <a:pPr marL="82296" indent="0" algn="just">
              <a:buNone/>
            </a:pPr>
            <a:endParaRPr lang="en-US"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20</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206897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543800" cy="4876800"/>
          </a:xfrm>
        </p:spPr>
        <p:txBody>
          <a:bodyPr>
            <a:noAutofit/>
          </a:bodyPr>
          <a:lstStyle/>
          <a:p>
            <a:pPr marL="596646" lvl="0" indent="-514350">
              <a:buAutoNum type="arabicPeriod" startAt="10"/>
            </a:pPr>
            <a:r>
              <a:rPr lang="en-IN" sz="2800" b="1" u="sng" dirty="0"/>
              <a:t>Profit/ Loss</a:t>
            </a:r>
          </a:p>
          <a:p>
            <a:pPr marL="914400" lvl="0" indent="-457200" algn="just"/>
            <a:r>
              <a:rPr lang="en-IN" sz="2800" dirty="0"/>
              <a:t>Existing system to be reviewed so as to identify accounts where variance in interest rate is noticed.</a:t>
            </a:r>
          </a:p>
          <a:p>
            <a:pPr marL="914400" lvl="0" indent="-457200" algn="just"/>
            <a:r>
              <a:rPr lang="en-IN" sz="2800" dirty="0"/>
              <a:t> Calculation of Interest and Commission should be checked on test check basis</a:t>
            </a:r>
          </a:p>
          <a:p>
            <a:pPr marL="914400" lvl="0" indent="-457200" algn="just"/>
            <a:r>
              <a:rPr lang="en-IN" sz="2800" dirty="0"/>
              <a:t>Income recognition norms to be adhered to at each branch</a:t>
            </a:r>
          </a:p>
          <a:p>
            <a:pPr marL="914400" lvl="0" indent="-457200" algn="just"/>
            <a:r>
              <a:rPr lang="en-IN" sz="2800" dirty="0"/>
              <a:t>Estimation and provision for interest accrued on the Overdue/ Matured Deposits </a:t>
            </a:r>
            <a:endParaRPr lang="en-US" sz="2800" b="1" u="sng" dirty="0"/>
          </a:p>
          <a:p>
            <a:pPr marL="82296" indent="0">
              <a:buNone/>
            </a:pPr>
            <a:endParaRPr lang="en-US" sz="2800"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21</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1750508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762000"/>
            <a:ext cx="7562088" cy="4800600"/>
          </a:xfrm>
        </p:spPr>
        <p:txBody>
          <a:bodyPr>
            <a:noAutofit/>
          </a:bodyPr>
          <a:lstStyle/>
          <a:p>
            <a:pPr marL="596646" lvl="0" indent="-514350" algn="just">
              <a:buAutoNum type="arabicPeriod" startAt="10"/>
            </a:pPr>
            <a:r>
              <a:rPr lang="en-IN" sz="2800" b="1" u="sng" dirty="0"/>
              <a:t>Profit/ Loss</a:t>
            </a:r>
          </a:p>
          <a:p>
            <a:pPr marL="914400" lvl="0" indent="-457200" algn="just"/>
            <a:r>
              <a:rPr lang="en-IN" sz="2800" dirty="0"/>
              <a:t>Major variation in items of income and expenditure compared to previous year to be examined.</a:t>
            </a:r>
          </a:p>
          <a:p>
            <a:pPr marL="914400" lvl="0" indent="-457200" algn="just"/>
            <a:r>
              <a:rPr lang="en-IN" sz="2800" dirty="0"/>
              <a:t>Ensure whether Prepaid expenses are properly accounted for.</a:t>
            </a:r>
          </a:p>
          <a:p>
            <a:pPr marL="914400" lvl="0" indent="-457200" algn="just"/>
            <a:r>
              <a:rPr lang="en-IN" sz="2800" dirty="0"/>
              <a:t>Discrepancies relating to TDS and Service Tax</a:t>
            </a:r>
          </a:p>
          <a:p>
            <a:pPr marL="914400" lvl="0" indent="-457200" algn="just"/>
            <a:r>
              <a:rPr lang="en-IN" sz="2800" dirty="0"/>
              <a:t>Adequacy of provisions made for expenditure.</a:t>
            </a:r>
          </a:p>
          <a:p>
            <a:pPr marL="914400" lvl="0" indent="-457200" algn="just">
              <a:buNone/>
            </a:pPr>
            <a:endParaRPr lang="en-US" sz="2800" b="1" u="sng" dirty="0"/>
          </a:p>
          <a:p>
            <a:pPr marL="82296" indent="0" algn="just">
              <a:buNone/>
            </a:pPr>
            <a:endParaRPr lang="en-US" sz="2800"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22</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3260826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295400" y="728202"/>
            <a:ext cx="7639050" cy="5562600"/>
          </a:xfrm>
        </p:spPr>
        <p:txBody>
          <a:bodyPr>
            <a:normAutofit lnSpcReduction="10000"/>
          </a:bodyPr>
          <a:lstStyle/>
          <a:p>
            <a:pPr marL="596646" lvl="0" indent="-514350">
              <a:buAutoNum type="arabicPeriod" startAt="11"/>
            </a:pPr>
            <a:r>
              <a:rPr lang="en-IN" sz="3000" b="1" u="sng" dirty="0"/>
              <a:t>Book And Records</a:t>
            </a:r>
          </a:p>
          <a:p>
            <a:pPr marL="855663" lvl="0" indent="-398463" algn="just"/>
            <a:r>
              <a:rPr lang="en-IN" sz="3000" dirty="0"/>
              <a:t>Hard copies of certain Accounts/ Returns to be maintained at the Branch level. For </a:t>
            </a:r>
            <a:r>
              <a:rPr lang="en-IN" sz="3000" dirty="0" err="1"/>
              <a:t>Eg</a:t>
            </a:r>
            <a:r>
              <a:rPr lang="en-IN" sz="3000" dirty="0"/>
              <a:t>. Exceptional Report, EOD, etc.</a:t>
            </a:r>
          </a:p>
          <a:p>
            <a:pPr marL="855663" lvl="0" indent="-398463" algn="just"/>
            <a:r>
              <a:rPr lang="en-IN" sz="3000" dirty="0"/>
              <a:t>Extent of Computerisation (Areas not covered under CBS)</a:t>
            </a:r>
          </a:p>
          <a:p>
            <a:pPr marL="855663" lvl="0" indent="-398463" algn="just"/>
            <a:r>
              <a:rPr lang="en-IN" sz="3000" dirty="0"/>
              <a:t>Administrative control on creation of new log in, password, etc.</a:t>
            </a:r>
          </a:p>
          <a:p>
            <a:pPr marL="855663" lvl="0" indent="-398463" algn="just"/>
            <a:r>
              <a:rPr lang="en-IN" sz="3000" dirty="0"/>
              <a:t>Existence of Maker and Checker System and its efficacy</a:t>
            </a:r>
          </a:p>
          <a:p>
            <a:pPr marL="855663" lvl="0" indent="-398463" algn="just"/>
            <a:r>
              <a:rPr lang="en-IN" sz="3000" dirty="0"/>
              <a:t>Contingency and Disaster Plan</a:t>
            </a:r>
          </a:p>
          <a:p>
            <a:pPr marL="82296" indent="0">
              <a:buNone/>
            </a:pPr>
            <a:endParaRPr lang="en-IN" sz="3000"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3" name="Slide Number Placeholder 2"/>
          <p:cNvSpPr>
            <a:spLocks noGrp="1"/>
          </p:cNvSpPr>
          <p:nvPr>
            <p:ph type="sldNum" sz="quarter" idx="12"/>
          </p:nvPr>
        </p:nvSpPr>
        <p:spPr/>
        <p:txBody>
          <a:bodyPr/>
          <a:lstStyle/>
          <a:p>
            <a:fld id="{1E91E39B-599C-464A-82D6-9C46A54273D7}" type="slidenum">
              <a:rPr lang="en-US" smtClean="0"/>
              <a:t>23</a:t>
            </a:fld>
            <a:endParaRPr lang="en-US"/>
          </a:p>
        </p:txBody>
      </p:sp>
      <p:sp>
        <p:nvSpPr>
          <p:cNvPr id="5"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287898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3312" y="914400"/>
            <a:ext cx="7714488" cy="4343400"/>
          </a:xfrm>
        </p:spPr>
        <p:txBody>
          <a:bodyPr/>
          <a:lstStyle/>
          <a:p>
            <a:pPr marL="596646" lvl="0" indent="-514350">
              <a:buAutoNum type="arabicPeriod" startAt="12"/>
            </a:pPr>
            <a:r>
              <a:rPr lang="en-IN" b="1" u="sng" dirty="0"/>
              <a:t>Reconciliation Of Control And Subsidiary Reports</a:t>
            </a:r>
          </a:p>
          <a:p>
            <a:pPr marL="82296" indent="0">
              <a:buNone/>
            </a:pPr>
            <a:endParaRPr lang="en-IN" sz="1000" dirty="0"/>
          </a:p>
          <a:p>
            <a:pPr marL="914400" indent="-457200"/>
            <a:r>
              <a:rPr lang="en-IN" dirty="0"/>
              <a:t>All records to be reconciled.</a:t>
            </a:r>
          </a:p>
          <a:p>
            <a:pPr marL="82296" indent="0">
              <a:buNone/>
            </a:pPr>
            <a:endParaRPr lang="en-IN" dirty="0"/>
          </a:p>
          <a:p>
            <a:pPr marL="596646" lvl="0" indent="-514350">
              <a:buAutoNum type="arabicPeriod" startAt="13"/>
            </a:pPr>
            <a:r>
              <a:rPr lang="en-IN" b="1" u="sng" dirty="0"/>
              <a:t>Inter Branch Accounts</a:t>
            </a:r>
          </a:p>
          <a:p>
            <a:pPr marL="82296" indent="0">
              <a:buNone/>
            </a:pPr>
            <a:endParaRPr lang="en-IN" sz="1000" dirty="0"/>
          </a:p>
          <a:p>
            <a:pPr marL="914400" indent="-339725"/>
            <a:r>
              <a:rPr lang="en-IN" dirty="0"/>
              <a:t>Pending entries, if any to be scrutinised and reported.</a:t>
            </a:r>
            <a:endParaRPr lang="en-IN" b="1" u="sng" dirty="0"/>
          </a:p>
          <a:p>
            <a:pPr marL="82296" indent="0">
              <a:buNone/>
            </a:pPr>
            <a:endParaRPr lang="en-IN"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24</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17195417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838200"/>
            <a:ext cx="7638288" cy="5467350"/>
          </a:xfrm>
        </p:spPr>
        <p:txBody>
          <a:bodyPr>
            <a:normAutofit/>
          </a:bodyPr>
          <a:lstStyle/>
          <a:p>
            <a:pPr marL="596646" indent="-514350">
              <a:buAutoNum type="arabicPeriod" startAt="14"/>
            </a:pPr>
            <a:r>
              <a:rPr lang="en-IN" b="1" u="sng" dirty="0"/>
              <a:t>Review Of Audit And Inspections</a:t>
            </a:r>
          </a:p>
          <a:p>
            <a:pPr marL="82296" indent="0">
              <a:buNone/>
            </a:pPr>
            <a:endParaRPr lang="en-IN" sz="1100" b="1" u="sng" dirty="0"/>
          </a:p>
          <a:p>
            <a:pPr marL="914400" lvl="0" indent="-457200" algn="just"/>
            <a:r>
              <a:rPr lang="en-IN" dirty="0"/>
              <a:t>Efficacy of such inspection in the branch. Compliance / Rectification of the same.</a:t>
            </a:r>
          </a:p>
          <a:p>
            <a:pPr marL="914400" lvl="0" indent="-457200" algn="just"/>
            <a:r>
              <a:rPr lang="en-IN" dirty="0"/>
              <a:t>Major observations found in these reports should be incorporated in LFAR.</a:t>
            </a:r>
          </a:p>
          <a:p>
            <a:pPr marL="457200" lvl="0" indent="0" algn="just">
              <a:buNone/>
            </a:pPr>
            <a:endParaRPr lang="en-IN" dirty="0"/>
          </a:p>
          <a:p>
            <a:pPr marL="596646" lvl="0" indent="-514350">
              <a:buAutoNum type="arabicPeriod" startAt="15"/>
            </a:pPr>
            <a:r>
              <a:rPr lang="en-IN" b="1" u="sng" dirty="0"/>
              <a:t>OTHER MATTERS</a:t>
            </a:r>
          </a:p>
          <a:p>
            <a:pPr marL="82296" lvl="0" indent="0">
              <a:buNone/>
            </a:pPr>
            <a:endParaRPr lang="en-IN" sz="1100" b="1" u="sng" dirty="0"/>
          </a:p>
          <a:p>
            <a:pPr marL="914400" lvl="0" indent="-457200" algn="just"/>
            <a:r>
              <a:rPr lang="en-IN" dirty="0"/>
              <a:t>Fixed Assets - maintenance of proper records. (Physical inventory as well as valuation)</a:t>
            </a:r>
          </a:p>
          <a:p>
            <a:pPr marL="914400" lvl="0" indent="-457200" algn="just"/>
            <a:r>
              <a:rPr lang="en-IN" dirty="0"/>
              <a:t>Window dressing.</a:t>
            </a:r>
          </a:p>
          <a:p>
            <a:pPr marL="82296" lvl="0" indent="0">
              <a:buNone/>
            </a:pPr>
            <a:endParaRPr lang="en-IN" b="1" u="sng" dirty="0"/>
          </a:p>
          <a:p>
            <a:pPr marL="82296" indent="0">
              <a:buNone/>
            </a:pPr>
            <a:endParaRPr lang="en-IN" b="1" u="sng"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25</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2644905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6360" y="990600"/>
            <a:ext cx="7406640" cy="4343400"/>
          </a:xfrm>
        </p:spPr>
        <p:txBody>
          <a:bodyPr>
            <a:normAutofit/>
          </a:bodyPr>
          <a:lstStyle/>
          <a:p>
            <a:pPr marL="596646" lvl="0" indent="-514350">
              <a:buAutoNum type="arabicPeriod" startAt="16"/>
            </a:pPr>
            <a:r>
              <a:rPr lang="en-IN" b="1" u="sng" dirty="0"/>
              <a:t>Specialised Branches</a:t>
            </a:r>
          </a:p>
          <a:p>
            <a:pPr marL="82296" lvl="0" indent="0">
              <a:buNone/>
            </a:pPr>
            <a:endParaRPr lang="en-IN" sz="1000" b="1" u="sng" dirty="0"/>
          </a:p>
          <a:p>
            <a:pPr marL="855663" indent="-398463" algn="just"/>
            <a:r>
              <a:rPr lang="en-IN" dirty="0"/>
              <a:t>Functions of the branch to be understood and apply audit check.</a:t>
            </a:r>
          </a:p>
          <a:p>
            <a:pPr marL="82296" indent="0">
              <a:buNone/>
            </a:pPr>
            <a:endParaRPr lang="en-IN" b="1" u="sng" dirty="0"/>
          </a:p>
          <a:p>
            <a:pPr marL="596646" indent="-514350">
              <a:buAutoNum type="arabicPeriod" startAt="17"/>
            </a:pPr>
            <a:r>
              <a:rPr lang="en-IN" b="1" u="sng" dirty="0"/>
              <a:t>Status Reports On Large Advances Of </a:t>
            </a:r>
            <a:r>
              <a:rPr lang="en-IN" b="1" u="sng" dirty="0" err="1"/>
              <a:t>Rs</a:t>
            </a:r>
            <a:r>
              <a:rPr lang="en-IN" b="1" u="sng" dirty="0"/>
              <a:t>. 1 Crore And Above</a:t>
            </a:r>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26</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2390225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420685" y="762000"/>
            <a:ext cx="7421563" cy="4419600"/>
          </a:xfrm>
        </p:spPr>
        <p:txBody>
          <a:bodyPr>
            <a:normAutofit/>
          </a:bodyPr>
          <a:lstStyle/>
          <a:p>
            <a:pPr marL="596646" indent="-514350">
              <a:buAutoNum type="arabicPeriod" startAt="18"/>
            </a:pPr>
            <a:r>
              <a:rPr lang="en-IN" b="1" u="sng" dirty="0"/>
              <a:t>Finalisation Of LFAR</a:t>
            </a:r>
          </a:p>
          <a:p>
            <a:pPr marL="855663" lvl="0" indent="-398463" algn="just"/>
            <a:r>
              <a:rPr lang="en-IN" dirty="0"/>
              <a:t>Information/ data given by the branch should be checked by the auditor</a:t>
            </a:r>
          </a:p>
          <a:p>
            <a:pPr marL="457200" lvl="0" indent="0" algn="just">
              <a:buNone/>
            </a:pPr>
            <a:endParaRPr lang="en-IN" sz="1100" dirty="0"/>
          </a:p>
          <a:p>
            <a:pPr marL="855663" lvl="0" indent="-398463" algn="just"/>
            <a:r>
              <a:rPr lang="en-IN" dirty="0"/>
              <a:t>Contents to be discussed with the Branch Manager  </a:t>
            </a:r>
          </a:p>
          <a:p>
            <a:pPr marL="457200" lvl="0" indent="0" algn="just">
              <a:buNone/>
            </a:pPr>
            <a:endParaRPr lang="en-IN" sz="1100" dirty="0"/>
          </a:p>
          <a:p>
            <a:pPr marL="855663" lvl="0" indent="-398463" algn="just"/>
            <a:r>
              <a:rPr lang="en-IN" dirty="0"/>
              <a:t>Comments should not be vague and should be specific as far as possible supported by facts and figures.</a:t>
            </a:r>
          </a:p>
          <a:p>
            <a:pPr marL="82296" indent="0">
              <a:buNone/>
            </a:pPr>
            <a:endParaRPr lang="en-IN" b="1" u="sng"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3" name="Slide Number Placeholder 2"/>
          <p:cNvSpPr>
            <a:spLocks noGrp="1"/>
          </p:cNvSpPr>
          <p:nvPr>
            <p:ph type="sldNum" sz="quarter" idx="12"/>
          </p:nvPr>
        </p:nvSpPr>
        <p:spPr/>
        <p:txBody>
          <a:bodyPr/>
          <a:lstStyle/>
          <a:p>
            <a:fld id="{1E91E39B-599C-464A-82D6-9C46A54273D7}" type="slidenum">
              <a:rPr lang="en-US" smtClean="0"/>
              <a:t>27</a:t>
            </a:fld>
            <a:endParaRPr lang="en-US"/>
          </a:p>
        </p:txBody>
      </p:sp>
      <p:sp>
        <p:nvSpPr>
          <p:cNvPr id="5"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Broad Guidelines</a:t>
            </a:r>
          </a:p>
        </p:txBody>
      </p:sp>
    </p:spTree>
    <p:extLst>
      <p:ext uri="{BB962C8B-B14F-4D97-AF65-F5344CB8AC3E}">
        <p14:creationId xmlns:p14="http://schemas.microsoft.com/office/powerpoint/2010/main" val="2091906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2286000"/>
            <a:ext cx="6556248" cy="1621302"/>
          </a:xfrm>
        </p:spPr>
        <p:txBody>
          <a:bodyPr>
            <a:normAutofit fontScale="90000"/>
          </a:bodyPr>
          <a:lstStyle/>
          <a:p>
            <a:pPr algn="ctr">
              <a:lnSpc>
                <a:spcPct val="150000"/>
              </a:lnSpc>
            </a:pPr>
            <a:r>
              <a:rPr lang="en-US" b="1" dirty="0"/>
              <a:t>Certification by </a:t>
            </a:r>
            <a:br>
              <a:rPr lang="en-US" b="1" dirty="0"/>
            </a:br>
            <a:r>
              <a:rPr lang="en-US" b="1" dirty="0"/>
              <a:t>Branch Statutory Auditors</a:t>
            </a:r>
          </a:p>
        </p:txBody>
      </p:sp>
      <p:sp>
        <p:nvSpPr>
          <p:cNvPr id="5" name="Slide Number Placeholder 4"/>
          <p:cNvSpPr>
            <a:spLocks noGrp="1"/>
          </p:cNvSpPr>
          <p:nvPr>
            <p:ph type="sldNum" sz="quarter" idx="12"/>
          </p:nvPr>
        </p:nvSpPr>
        <p:spPr/>
        <p:txBody>
          <a:bodyPr/>
          <a:lstStyle/>
          <a:p>
            <a:fld id="{1E91E39B-599C-464A-82D6-9C46A54273D7}" type="slidenum">
              <a:rPr lang="en-US" smtClean="0"/>
              <a:t>28</a:t>
            </a:fld>
            <a:endParaRPr lang="en-US"/>
          </a:p>
        </p:txBody>
      </p:sp>
    </p:spTree>
    <p:extLst>
      <p:ext uri="{BB962C8B-B14F-4D97-AF65-F5344CB8AC3E}">
        <p14:creationId xmlns:p14="http://schemas.microsoft.com/office/powerpoint/2010/main" val="3402783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6360" y="838200"/>
            <a:ext cx="7406640" cy="5486400"/>
          </a:xfrm>
        </p:spPr>
        <p:txBody>
          <a:bodyPr>
            <a:normAutofit fontScale="85000" lnSpcReduction="20000"/>
          </a:bodyPr>
          <a:lstStyle/>
          <a:p>
            <a:pPr marL="595312" lvl="0" indent="-514350" algn="just">
              <a:buAutoNum type="arabicPeriod"/>
            </a:pPr>
            <a:r>
              <a:rPr lang="en-IN" b="1" u="sng" dirty="0"/>
              <a:t>Besides Audit Report and LFAR there are various certificates to be issued by the Branch Statutory Auditors</a:t>
            </a:r>
          </a:p>
          <a:p>
            <a:pPr marL="80962" lvl="0" indent="0" algn="just">
              <a:buNone/>
            </a:pPr>
            <a:endParaRPr lang="en-IN" b="1" u="sng" dirty="0"/>
          </a:p>
          <a:p>
            <a:pPr marL="574675" lvl="0" indent="-495300" algn="just">
              <a:buNone/>
            </a:pPr>
            <a:r>
              <a:rPr lang="en-IN" b="1" dirty="0"/>
              <a:t>      Few of the important Certificates and aspects to be considered while issuing them are :</a:t>
            </a:r>
          </a:p>
          <a:p>
            <a:pPr marL="515938" lvl="0" indent="58738" algn="just">
              <a:buNone/>
            </a:pPr>
            <a:r>
              <a:rPr lang="en-IN" dirty="0"/>
              <a:t>a.  Certificate on DICGC Claims</a:t>
            </a:r>
          </a:p>
          <a:p>
            <a:pPr marL="82296" lvl="0" indent="0">
              <a:buNone/>
            </a:pPr>
            <a:endParaRPr lang="en-IN" sz="1000" b="1" u="sng" dirty="0"/>
          </a:p>
          <a:p>
            <a:pPr marL="1254125" indent="-280988" algn="just"/>
            <a:r>
              <a:rPr lang="en-IN" dirty="0"/>
              <a:t>Whether appropriate claims have been lodged with DICGC.</a:t>
            </a:r>
          </a:p>
          <a:p>
            <a:pPr marL="1254125" indent="-280988" algn="just"/>
            <a:r>
              <a:rPr lang="en-IN" dirty="0"/>
              <a:t>Whether the claims received are appropriated to the respective accounts.</a:t>
            </a:r>
          </a:p>
          <a:p>
            <a:pPr marL="1254125" indent="-280988" algn="just"/>
            <a:r>
              <a:rPr lang="en-IN" dirty="0"/>
              <a:t>In case of recovery, proportionate claims have been refunded to DICGC.</a:t>
            </a:r>
          </a:p>
          <a:p>
            <a:pPr marL="973137" indent="0" algn="just">
              <a:buNone/>
            </a:pPr>
            <a:endParaRPr lang="en-IN" dirty="0"/>
          </a:p>
          <a:p>
            <a:pPr marL="971550" indent="-396875" algn="just">
              <a:buNone/>
            </a:pPr>
            <a:r>
              <a:rPr lang="en-IN" dirty="0"/>
              <a:t>b.  Over the years in majority of Banks subscription to DICGC was discontinued and in such a case NIL certificates may be issued.</a:t>
            </a:r>
          </a:p>
          <a:p>
            <a:pPr marL="82296" indent="0">
              <a:buNone/>
            </a:pPr>
            <a:endParaRPr lang="en-IN" b="1" u="sng"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29</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Certification</a:t>
            </a:r>
          </a:p>
        </p:txBody>
      </p:sp>
    </p:spTree>
    <p:extLst>
      <p:ext uri="{BB962C8B-B14F-4D97-AF65-F5344CB8AC3E}">
        <p14:creationId xmlns:p14="http://schemas.microsoft.com/office/powerpoint/2010/main" val="817790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838200"/>
            <a:ext cx="7498080" cy="5943600"/>
          </a:xfrm>
        </p:spPr>
        <p:txBody>
          <a:bodyPr>
            <a:noAutofit/>
          </a:bodyPr>
          <a:lstStyle/>
          <a:p>
            <a:pPr algn="just"/>
            <a:r>
              <a:rPr lang="en-IN" sz="2400" dirty="0">
                <a:cs typeface="Arial" pitchFamily="34" charset="0"/>
              </a:rPr>
              <a:t>Auditor should seek written representation from the management regarding changes in CBS, Policy Guidelines, Accounting Policy, etc., adopted during the period under review. </a:t>
            </a:r>
            <a:r>
              <a:rPr lang="en-US" sz="2400" dirty="0"/>
              <a:t>He should also go through Internal inspection/Concurrent Audit/RBI AFI Reports etc. </a:t>
            </a:r>
          </a:p>
          <a:p>
            <a:pPr marL="82296" indent="0" algn="just">
              <a:buNone/>
            </a:pPr>
            <a:endParaRPr lang="en-US" sz="2400" dirty="0"/>
          </a:p>
          <a:p>
            <a:pPr algn="just"/>
            <a:r>
              <a:rPr lang="en-US" sz="2400" dirty="0"/>
              <a:t>For most of LFAR comments auditors are required to evaluate and comment on adherence of various Bank Policies, Procedures, Guidelines, and Instructions of Higher Authorities.</a:t>
            </a:r>
          </a:p>
          <a:p>
            <a:pPr marL="82296" indent="0" algn="just">
              <a:buNone/>
            </a:pPr>
            <a:endParaRPr lang="en-US" sz="2400" dirty="0"/>
          </a:p>
          <a:p>
            <a:pPr algn="just"/>
            <a:r>
              <a:rPr lang="en-US" sz="2400" dirty="0">
                <a:cs typeface="Arial" pitchFamily="34" charset="0"/>
              </a:rPr>
              <a:t>Illustrative list of data required to be collected by the auditor for the purpose of compiling LFAR, is given in Chapter IV, page 4 of Guidance Note on Audit of Banks.</a:t>
            </a:r>
            <a:endParaRPr lang="en-IN" sz="2400" dirty="0">
              <a:cs typeface="Arial" pitchFamily="34" charset="0"/>
            </a:endParaRPr>
          </a:p>
        </p:txBody>
      </p:sp>
      <p:sp>
        <p:nvSpPr>
          <p:cNvPr id="4" name="Footer Placeholder 3"/>
          <p:cNvSpPr>
            <a:spLocks noGrp="1"/>
          </p:cNvSpPr>
          <p:nvPr>
            <p:ph type="ftr" sz="quarter" idx="11"/>
          </p:nvPr>
        </p:nvSpPr>
        <p:spPr/>
        <p:txBody>
          <a:bodyPr/>
          <a:lstStyle/>
          <a:p>
            <a:r>
              <a:rPr lang="en-US" dirty="0"/>
              <a:t>CA K.V.S. </a:t>
            </a:r>
            <a:r>
              <a:rPr lang="en-US" dirty="0" err="1"/>
              <a:t>Shyamsunder</a:t>
            </a:r>
            <a:endParaRPr lang="en-US" dirty="0"/>
          </a:p>
        </p:txBody>
      </p:sp>
      <p:sp>
        <p:nvSpPr>
          <p:cNvPr id="5" name="Slide Number Placeholder 4"/>
          <p:cNvSpPr>
            <a:spLocks noGrp="1"/>
          </p:cNvSpPr>
          <p:nvPr>
            <p:ph type="sldNum" sz="quarter" idx="12"/>
          </p:nvPr>
        </p:nvSpPr>
        <p:spPr/>
        <p:txBody>
          <a:bodyPr/>
          <a:lstStyle/>
          <a:p>
            <a:fld id="{1E91E39B-599C-464A-82D6-9C46A54273D7}" type="slidenum">
              <a:rPr lang="en-US" smtClean="0"/>
              <a:t>3</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IN" dirty="0"/>
              <a:t>LFAR</a:t>
            </a:r>
            <a:endParaRPr lang="en-US" dirty="0"/>
          </a:p>
        </p:txBody>
      </p:sp>
    </p:spTree>
    <p:extLst>
      <p:ext uri="{BB962C8B-B14F-4D97-AF65-F5344CB8AC3E}">
        <p14:creationId xmlns:p14="http://schemas.microsoft.com/office/powerpoint/2010/main" val="2510940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6360" y="838200"/>
            <a:ext cx="7406640" cy="5486400"/>
          </a:xfrm>
        </p:spPr>
        <p:txBody>
          <a:bodyPr>
            <a:normAutofit fontScale="85000" lnSpcReduction="10000"/>
          </a:bodyPr>
          <a:lstStyle/>
          <a:p>
            <a:pPr marL="595312" lvl="0" indent="-514350" algn="just">
              <a:buFont typeface="+mj-lt"/>
              <a:buAutoNum type="arabicPeriod" startAt="2"/>
            </a:pPr>
            <a:r>
              <a:rPr lang="en-IN" b="1" u="sng" dirty="0"/>
              <a:t>Certificate on claims of PMRY Subsidy</a:t>
            </a:r>
          </a:p>
          <a:p>
            <a:pPr marL="80962" lvl="0" indent="0" algn="just">
              <a:buNone/>
            </a:pPr>
            <a:endParaRPr lang="en-IN" b="1" u="sng" dirty="0"/>
          </a:p>
          <a:p>
            <a:pPr marL="574675" lvl="0" indent="-495300" algn="just">
              <a:buNone/>
            </a:pPr>
            <a:r>
              <a:rPr lang="en-IN" b="1" dirty="0"/>
              <a:t>       </a:t>
            </a:r>
            <a:r>
              <a:rPr lang="en-IN" dirty="0"/>
              <a:t>Auditors should go through the Bank Circular on the subject and certify that the Subsidy claimed is correct.</a:t>
            </a:r>
          </a:p>
          <a:p>
            <a:pPr marL="574675" lvl="0" indent="-495300" algn="just">
              <a:buNone/>
            </a:pPr>
            <a:endParaRPr lang="en-IN" dirty="0"/>
          </a:p>
          <a:p>
            <a:pPr marL="595312" lvl="0" indent="-514350" algn="just">
              <a:buFont typeface="+mj-lt"/>
              <a:buAutoNum type="arabicPeriod" startAt="3"/>
            </a:pPr>
            <a:r>
              <a:rPr lang="en-IN" b="1" u="sng" dirty="0"/>
              <a:t>Certificate of Cash and Bank Balance</a:t>
            </a:r>
          </a:p>
          <a:p>
            <a:pPr marL="80962" lvl="0" indent="0" algn="just">
              <a:buNone/>
            </a:pPr>
            <a:endParaRPr lang="en-IN" b="1" u="sng" dirty="0"/>
          </a:p>
          <a:p>
            <a:pPr marL="1030288" lvl="0" indent="-514350" algn="just">
              <a:buAutoNum type="alphaLcPeriod"/>
            </a:pPr>
            <a:r>
              <a:rPr lang="en-IN" dirty="0"/>
              <a:t>In a CBS scenario, this Certificate may not be required.</a:t>
            </a:r>
          </a:p>
          <a:p>
            <a:pPr marL="1030288" lvl="0" indent="-514350" algn="just">
              <a:buAutoNum type="alphaLcPeriod"/>
            </a:pPr>
            <a:r>
              <a:rPr lang="en-IN" dirty="0"/>
              <a:t>Whenever required, such certificates are to be given especially for 26 non reporting Fridays in the whole year.</a:t>
            </a:r>
          </a:p>
          <a:p>
            <a:pPr marL="1030288" lvl="0" indent="-514350" algn="just">
              <a:buAutoNum type="alphaLcPeriod"/>
            </a:pPr>
            <a:r>
              <a:rPr lang="en-IN" dirty="0"/>
              <a:t>Cash Balances also include connected ATM balance.</a:t>
            </a:r>
          </a:p>
          <a:p>
            <a:pPr marL="1030288" lvl="0" indent="-514350" algn="just">
              <a:buAutoNum type="alphaLcPeriod"/>
            </a:pPr>
            <a:r>
              <a:rPr lang="en-IN" dirty="0"/>
              <a:t>Bank Balances where reconciliation items have not been accounted for should be considered in the Bank Balance and suitable MOC should be passed.</a:t>
            </a:r>
            <a:endParaRPr lang="en-IN" sz="1000" b="1" u="sng" dirty="0"/>
          </a:p>
          <a:p>
            <a:pPr marL="574675" lvl="0" indent="-495300" algn="just">
              <a:buNone/>
            </a:pPr>
            <a:endParaRPr lang="en-IN" dirty="0"/>
          </a:p>
          <a:p>
            <a:pPr marL="515938" lvl="0" indent="58738" algn="just">
              <a:buNone/>
            </a:pPr>
            <a:endParaRPr lang="en-IN" b="1" u="sng" dirty="0"/>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30</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Certification</a:t>
            </a:r>
          </a:p>
        </p:txBody>
      </p:sp>
    </p:spTree>
    <p:extLst>
      <p:ext uri="{BB962C8B-B14F-4D97-AF65-F5344CB8AC3E}">
        <p14:creationId xmlns:p14="http://schemas.microsoft.com/office/powerpoint/2010/main" val="13533698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6360" y="838200"/>
            <a:ext cx="7406640" cy="5715000"/>
          </a:xfrm>
        </p:spPr>
        <p:txBody>
          <a:bodyPr>
            <a:normAutofit fontScale="85000" lnSpcReduction="20000"/>
          </a:bodyPr>
          <a:lstStyle/>
          <a:p>
            <a:pPr marL="595312" lvl="0" indent="-514350" algn="just">
              <a:buFont typeface="+mj-lt"/>
              <a:buAutoNum type="arabicPeriod" startAt="4"/>
            </a:pPr>
            <a:r>
              <a:rPr lang="en-IN" b="1" u="sng" dirty="0"/>
              <a:t>Certificate of Investments held</a:t>
            </a:r>
          </a:p>
          <a:p>
            <a:pPr marL="1030288" lvl="0" indent="-514350" algn="just">
              <a:buAutoNum type="alphaLcPeriod"/>
            </a:pPr>
            <a:r>
              <a:rPr lang="en-IN" dirty="0"/>
              <a:t>This certificate may be required in case any investments are held by the branches.</a:t>
            </a:r>
          </a:p>
          <a:p>
            <a:pPr marL="1030288" lvl="0" indent="-514350" algn="just">
              <a:buAutoNum type="alphaLcPeriod"/>
            </a:pPr>
            <a:r>
              <a:rPr lang="en-IN" dirty="0"/>
              <a:t>Investments held by branch should be physically checked if held in physical form or </a:t>
            </a:r>
            <a:r>
              <a:rPr lang="en-IN" dirty="0" err="1"/>
              <a:t>Demat</a:t>
            </a:r>
            <a:r>
              <a:rPr lang="en-IN" dirty="0"/>
              <a:t> Accounts.</a:t>
            </a:r>
          </a:p>
          <a:p>
            <a:pPr marL="1030288" lvl="0" indent="-514350" algn="just">
              <a:buAutoNum type="alphaLcPeriod"/>
            </a:pPr>
            <a:endParaRPr lang="en-IN" sz="2100" dirty="0"/>
          </a:p>
          <a:p>
            <a:pPr marL="593725" indent="-514350" algn="just">
              <a:buFont typeface="+mj-lt"/>
              <a:buAutoNum type="arabicPeriod" startAt="5"/>
            </a:pPr>
            <a:r>
              <a:rPr lang="en-IN" b="1" u="sng" dirty="0"/>
              <a:t>Certificate on risk weighted assets for Basel II CRAR:</a:t>
            </a:r>
          </a:p>
          <a:p>
            <a:pPr marL="574675" lvl="0" indent="0" algn="just">
              <a:buNone/>
            </a:pPr>
            <a:r>
              <a:rPr lang="en-IN" dirty="0"/>
              <a:t>This Certificate is issued by the Branch Auditors to enable CSA’s to certify the whole Bank CRAR.  Branch Auditors should educate themselves with relevant RBI Circular on CRAR.</a:t>
            </a:r>
          </a:p>
          <a:p>
            <a:pPr marL="574675" lvl="0" indent="0" algn="just">
              <a:buNone/>
            </a:pPr>
            <a:endParaRPr lang="en-IN" sz="2100" dirty="0"/>
          </a:p>
          <a:p>
            <a:pPr marL="593725" indent="-514350" algn="just">
              <a:buFont typeface="+mj-lt"/>
              <a:buAutoNum type="arabicPeriod" startAt="6"/>
            </a:pPr>
            <a:r>
              <a:rPr lang="en-IN" b="1" u="sng" dirty="0"/>
              <a:t>Certificate of NPA’s</a:t>
            </a:r>
          </a:p>
          <a:p>
            <a:pPr marL="633413" lvl="0" indent="0" algn="just">
              <a:buNone/>
            </a:pPr>
            <a:r>
              <a:rPr lang="en-IN" dirty="0"/>
              <a:t>In case the Auditor identifies new NPA’s, he should bring out in the said Report and also pass MOC.</a:t>
            </a:r>
          </a:p>
          <a:p>
            <a:pPr marL="633413" lvl="0" indent="0" algn="just">
              <a:buNone/>
            </a:pPr>
            <a:endParaRPr lang="en-IN" dirty="0"/>
          </a:p>
          <a:p>
            <a:pPr marL="633413" lvl="0" indent="-581025" algn="just">
              <a:buNone/>
            </a:pPr>
            <a:r>
              <a:rPr lang="en-IN" b="1" dirty="0"/>
              <a:t>7.	</a:t>
            </a:r>
            <a:r>
              <a:rPr lang="en-IN" dirty="0"/>
              <a:t>Certificate </a:t>
            </a:r>
            <a:r>
              <a:rPr lang="en-IN" u="sng" dirty="0"/>
              <a:t>on amounts transferred to DEAF</a:t>
            </a:r>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31</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Certification</a:t>
            </a:r>
          </a:p>
        </p:txBody>
      </p:sp>
    </p:spTree>
    <p:extLst>
      <p:ext uri="{BB962C8B-B14F-4D97-AF65-F5344CB8AC3E}">
        <p14:creationId xmlns:p14="http://schemas.microsoft.com/office/powerpoint/2010/main" val="2029184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32</a:t>
            </a:fld>
            <a:endParaRPr lang="en-US"/>
          </a:p>
        </p:txBody>
      </p:sp>
      <p:pic>
        <p:nvPicPr>
          <p:cNvPr id="1026" name="Picture 2" descr="https://encrypted-tbn2.gstatic.com/images?q=tbn:ANd9GcRTgDclvwTpM7U_oDTN4MPvgNQUjSjPeV2RzeYJMaMPVIEVprX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524000"/>
            <a:ext cx="6638925" cy="3743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343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2647" y="861798"/>
            <a:ext cx="7498080" cy="5443751"/>
          </a:xfrm>
        </p:spPr>
        <p:txBody>
          <a:bodyPr>
            <a:noAutofit/>
          </a:bodyPr>
          <a:lstStyle/>
          <a:p>
            <a:pPr lvl="0" algn="just"/>
            <a:r>
              <a:rPr lang="en-IN" sz="2400" dirty="0">
                <a:cs typeface="Arial" pitchFamily="34" charset="0"/>
              </a:rPr>
              <a:t>LFAR and Statutory Audit Reports are separate and no cross reference to be made. However matters in the main report may be elaborated in  LFAR</a:t>
            </a:r>
          </a:p>
          <a:p>
            <a:endParaRPr lang="en-IN" sz="2400" dirty="0">
              <a:cs typeface="Arial" pitchFamily="34" charset="0"/>
            </a:endParaRPr>
          </a:p>
          <a:p>
            <a:pPr algn="just"/>
            <a:r>
              <a:rPr lang="en-IN" sz="2400" dirty="0">
                <a:cs typeface="Arial" pitchFamily="34" charset="0"/>
              </a:rPr>
              <a:t>Where any of the comments made by the Auditors in LFAR is adverse, he should consider whether qualification in the main report is necessary.                In this regard, the auditor should use the judgement depending upon facts and circumstances of the case.</a:t>
            </a:r>
          </a:p>
          <a:p>
            <a:pPr marL="82296" indent="0">
              <a:buNone/>
            </a:pPr>
            <a:endParaRPr lang="en-IN" sz="2400" dirty="0">
              <a:cs typeface="Arial" pitchFamily="34" charset="0"/>
            </a:endParaRPr>
          </a:p>
          <a:p>
            <a:pPr algn="just"/>
            <a:r>
              <a:rPr lang="en-IN" sz="2400" dirty="0">
                <a:cs typeface="Arial" pitchFamily="34" charset="0"/>
              </a:rPr>
              <a:t>Also where relevant instances of situations giving rise to their reservations or adverse remarks may also be given.</a:t>
            </a:r>
          </a:p>
          <a:p>
            <a:pPr marL="82296" indent="0">
              <a:buNone/>
            </a:pPr>
            <a:endParaRPr lang="en-IN" sz="2400" dirty="0">
              <a:cs typeface="Arial" pitchFamily="34" charset="0"/>
            </a:endParaRPr>
          </a:p>
        </p:txBody>
      </p:sp>
      <p:sp>
        <p:nvSpPr>
          <p:cNvPr id="4" name="Footer Placeholder 3"/>
          <p:cNvSpPr>
            <a:spLocks noGrp="1"/>
          </p:cNvSpPr>
          <p:nvPr>
            <p:ph type="ftr" sz="quarter" idx="11"/>
          </p:nvPr>
        </p:nvSpPr>
        <p:spPr>
          <a:xfrm>
            <a:off x="6038088" y="6071974"/>
            <a:ext cx="2895600" cy="476250"/>
          </a:xfrm>
        </p:spPr>
        <p:txBody>
          <a:bodyPr/>
          <a:lstStyle/>
          <a:p>
            <a:r>
              <a:rPr lang="en-US"/>
              <a:t>CA K.V.S. Shyamsunder</a:t>
            </a:r>
          </a:p>
        </p:txBody>
      </p:sp>
      <p:sp>
        <p:nvSpPr>
          <p:cNvPr id="5" name="Slide Number Placeholder 4"/>
          <p:cNvSpPr>
            <a:spLocks noGrp="1"/>
          </p:cNvSpPr>
          <p:nvPr>
            <p:ph type="sldNum" sz="quarter" idx="12"/>
          </p:nvPr>
        </p:nvSpPr>
        <p:spPr/>
        <p:txBody>
          <a:bodyPr/>
          <a:lstStyle/>
          <a:p>
            <a:fld id="{1E91E39B-599C-464A-82D6-9C46A54273D7}" type="slidenum">
              <a:rPr lang="en-US" smtClean="0"/>
              <a:t>4</a:t>
            </a:fld>
            <a:endParaRPr lang="en-US"/>
          </a:p>
        </p:txBody>
      </p:sp>
      <p:sp>
        <p:nvSpPr>
          <p:cNvPr id="6"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IN" dirty="0"/>
              <a:t>LFAR</a:t>
            </a:r>
            <a:endParaRPr lang="en-US" dirty="0"/>
          </a:p>
        </p:txBody>
      </p:sp>
    </p:spTree>
    <p:extLst>
      <p:ext uri="{BB962C8B-B14F-4D97-AF65-F5344CB8AC3E}">
        <p14:creationId xmlns:p14="http://schemas.microsoft.com/office/powerpoint/2010/main" val="23773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838200"/>
            <a:ext cx="7498080" cy="4953000"/>
          </a:xfrm>
        </p:spPr>
        <p:txBody>
          <a:bodyPr>
            <a:noAutofit/>
          </a:bodyPr>
          <a:lstStyle/>
          <a:p>
            <a:pPr algn="just"/>
            <a:r>
              <a:rPr lang="en-IN" sz="2400" dirty="0">
                <a:cs typeface="Arial" pitchFamily="34" charset="0"/>
              </a:rPr>
              <a:t>An oft repeated problem faced by most Statutory Central Auditors relates to the Branch Auditors reporting issues relating to Audit Reports in Branch LFARs instead of making the same a part of the qualifications, etc., of the Audit Report .In most cases Branch Auditors adopt this practice at the request of the branch incumbent in order to avoid issuance of an MOC . </a:t>
            </a:r>
          </a:p>
          <a:p>
            <a:pPr marL="82296" indent="0">
              <a:buNone/>
            </a:pPr>
            <a:endParaRPr lang="en-IN" sz="2400" dirty="0">
              <a:cs typeface="Arial" pitchFamily="34" charset="0"/>
            </a:endParaRPr>
          </a:p>
          <a:p>
            <a:pPr algn="just"/>
            <a:r>
              <a:rPr lang="en-IN" sz="2400" dirty="0">
                <a:cs typeface="Arial" pitchFamily="34" charset="0"/>
              </a:rPr>
              <a:t>As far as possible both the reports should be submitted simultaneously. In any case submission of main report should not be delayed merely because LFAR is pending for completion</a:t>
            </a:r>
          </a:p>
          <a:p>
            <a:pPr marL="82296" indent="0">
              <a:buNone/>
            </a:pPr>
            <a:endParaRPr lang="en-IN" sz="2400" dirty="0">
              <a:cs typeface="Arial" pitchFamily="34" charset="0"/>
            </a:endParaRPr>
          </a:p>
        </p:txBody>
      </p:sp>
      <p:sp>
        <p:nvSpPr>
          <p:cNvPr id="4" name="Footer Placeholder 3"/>
          <p:cNvSpPr>
            <a:spLocks noGrp="1"/>
          </p:cNvSpPr>
          <p:nvPr>
            <p:ph type="ftr" sz="quarter" idx="11"/>
          </p:nvPr>
        </p:nvSpPr>
        <p:spPr>
          <a:xfrm>
            <a:off x="6038088" y="6071974"/>
            <a:ext cx="2895600" cy="476250"/>
          </a:xfrm>
        </p:spPr>
        <p:txBody>
          <a:bodyPr/>
          <a:lstStyle/>
          <a:p>
            <a:r>
              <a:rPr lang="en-US"/>
              <a:t>CA K.V.S. Shyamsunder</a:t>
            </a:r>
          </a:p>
        </p:txBody>
      </p:sp>
      <p:sp>
        <p:nvSpPr>
          <p:cNvPr id="5" name="Slide Number Placeholder 4"/>
          <p:cNvSpPr>
            <a:spLocks noGrp="1"/>
          </p:cNvSpPr>
          <p:nvPr>
            <p:ph type="sldNum" sz="quarter" idx="12"/>
          </p:nvPr>
        </p:nvSpPr>
        <p:spPr/>
        <p:txBody>
          <a:bodyPr/>
          <a:lstStyle/>
          <a:p>
            <a:fld id="{1E91E39B-599C-464A-82D6-9C46A54273D7}" type="slidenum">
              <a:rPr lang="en-US" smtClean="0"/>
              <a:t>5</a:t>
            </a:fld>
            <a:endParaRPr lang="en-US"/>
          </a:p>
        </p:txBody>
      </p:sp>
      <p:sp>
        <p:nvSpPr>
          <p:cNvPr id="6"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IN" dirty="0"/>
              <a:t>LFAR</a:t>
            </a:r>
            <a:endParaRPr lang="en-US" dirty="0"/>
          </a:p>
        </p:txBody>
      </p:sp>
    </p:spTree>
    <p:extLst>
      <p:ext uri="{BB962C8B-B14F-4D97-AF65-F5344CB8AC3E}">
        <p14:creationId xmlns:p14="http://schemas.microsoft.com/office/powerpoint/2010/main" val="251094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9512" y="685800"/>
            <a:ext cx="7504176" cy="5619750"/>
          </a:xfrm>
        </p:spPr>
        <p:txBody>
          <a:bodyPr>
            <a:noAutofit/>
          </a:bodyPr>
          <a:lstStyle/>
          <a:p>
            <a:pPr algn="just"/>
            <a:r>
              <a:rPr lang="en-IN" sz="2400" dirty="0">
                <a:cs typeface="Arial" pitchFamily="34" charset="0"/>
              </a:rPr>
              <a:t>Data required for LFAR questionnaire should be broadly kept in mind while planning audit work  since inception and as and when the audit progresses, the Auditor should concurrently note the areas/cases to be covered in LFAR.</a:t>
            </a:r>
          </a:p>
          <a:p>
            <a:pPr marL="82296" indent="0" algn="just">
              <a:buNone/>
            </a:pPr>
            <a:endParaRPr lang="en-US" sz="500" dirty="0"/>
          </a:p>
          <a:p>
            <a:pPr algn="just"/>
            <a:r>
              <a:rPr lang="en-US" sz="2400" dirty="0"/>
              <a:t>The Auditor should not shirk his responsibility by keeping silent. Observations should not be vague/general but clear and quantifiable.  At the same time he should not answer facts for which replies were not sought.</a:t>
            </a:r>
          </a:p>
          <a:p>
            <a:pPr marL="82296" indent="0" algn="just">
              <a:buNone/>
            </a:pPr>
            <a:endParaRPr lang="en-US" sz="500" dirty="0"/>
          </a:p>
          <a:p>
            <a:pPr algn="just"/>
            <a:r>
              <a:rPr lang="en-US" sz="2400" dirty="0"/>
              <a:t>There is no need to take/accept more responsibility and thereby liability (Visits to borrower’s place/units) unless the situation is serious and warrants such an action.</a:t>
            </a:r>
          </a:p>
          <a:p>
            <a:pPr marL="82296" indent="0">
              <a:buNone/>
            </a:pPr>
            <a:endParaRPr lang="en-US" sz="2400" dirty="0"/>
          </a:p>
        </p:txBody>
      </p:sp>
      <p:sp>
        <p:nvSpPr>
          <p:cNvPr id="4" name="Footer Placeholder 3"/>
          <p:cNvSpPr>
            <a:spLocks noGrp="1"/>
          </p:cNvSpPr>
          <p:nvPr>
            <p:ph type="ftr" sz="quarter" idx="11"/>
          </p:nvPr>
        </p:nvSpPr>
        <p:spPr/>
        <p:txBody>
          <a:bodyPr/>
          <a:lstStyle/>
          <a:p>
            <a:r>
              <a:rPr lang="en-US"/>
              <a:t>CA K.V.S. Shyamsunder</a:t>
            </a:r>
          </a:p>
        </p:txBody>
      </p:sp>
      <p:sp>
        <p:nvSpPr>
          <p:cNvPr id="5" name="Slide Number Placeholder 4"/>
          <p:cNvSpPr>
            <a:spLocks noGrp="1"/>
          </p:cNvSpPr>
          <p:nvPr>
            <p:ph type="sldNum" sz="quarter" idx="12"/>
          </p:nvPr>
        </p:nvSpPr>
        <p:spPr/>
        <p:txBody>
          <a:bodyPr/>
          <a:lstStyle/>
          <a:p>
            <a:fld id="{1E91E39B-599C-464A-82D6-9C46A54273D7}" type="slidenum">
              <a:rPr lang="en-US" smtClean="0"/>
              <a:t>6</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IN" dirty="0"/>
              <a:t>LFAR</a:t>
            </a:r>
            <a:endParaRPr lang="en-US" dirty="0"/>
          </a:p>
        </p:txBody>
      </p:sp>
    </p:spTree>
    <p:extLst>
      <p:ext uri="{BB962C8B-B14F-4D97-AF65-F5344CB8AC3E}">
        <p14:creationId xmlns:p14="http://schemas.microsoft.com/office/powerpoint/2010/main" val="1674136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85800"/>
            <a:ext cx="7498080" cy="6096000"/>
          </a:xfrm>
        </p:spPr>
        <p:txBody>
          <a:bodyPr>
            <a:normAutofit lnSpcReduction="10000"/>
          </a:bodyPr>
          <a:lstStyle/>
          <a:p>
            <a:pPr algn="just"/>
            <a:r>
              <a:rPr lang="en-US" sz="2400" dirty="0"/>
              <a:t>The Auditor may also give disclaimers in LFAR with respect to any significant problems faced by him in the preparation of LFAR .Some of the problems generally faced may be :</a:t>
            </a:r>
          </a:p>
          <a:p>
            <a:pPr marL="82296" indent="0" algn="just">
              <a:buNone/>
            </a:pPr>
            <a:endParaRPr lang="en-US" sz="500" dirty="0"/>
          </a:p>
          <a:p>
            <a:pPr marL="82296" indent="0" algn="just">
              <a:buNone/>
            </a:pPr>
            <a:r>
              <a:rPr lang="en-US" sz="2400" dirty="0"/>
              <a:t>    1. Required information not provided.</a:t>
            </a:r>
          </a:p>
          <a:p>
            <a:pPr marL="738188" indent="-657225" algn="just">
              <a:buNone/>
            </a:pPr>
            <a:r>
              <a:rPr lang="en-US" sz="2400" dirty="0"/>
              <a:t>    2. Non availability of computer systems to conduct Audit.</a:t>
            </a:r>
          </a:p>
          <a:p>
            <a:pPr marL="693738" indent="-612775" algn="just">
              <a:buNone/>
            </a:pPr>
            <a:r>
              <a:rPr lang="en-US" sz="2400" dirty="0"/>
              <a:t>    3. LFAR is only indicative in nature and additional areas like KYC, Lockers, </a:t>
            </a:r>
            <a:r>
              <a:rPr lang="en-US" sz="2400" dirty="0" err="1"/>
              <a:t>Demat</a:t>
            </a:r>
            <a:r>
              <a:rPr lang="en-US" sz="2400" dirty="0"/>
              <a:t> Accounts, etc., may be covered.         </a:t>
            </a:r>
          </a:p>
          <a:p>
            <a:pPr algn="just"/>
            <a:r>
              <a:rPr lang="en-IN" sz="2400" dirty="0">
                <a:cs typeface="Arial" pitchFamily="34" charset="0"/>
              </a:rPr>
              <a:t>Finally, contents of LFAR should be discussed with the Branch head before finalising the report.</a:t>
            </a:r>
          </a:p>
          <a:p>
            <a:pPr marL="82296" indent="0" algn="just">
              <a:buNone/>
            </a:pPr>
            <a:endParaRPr lang="en-IN" sz="200" dirty="0">
              <a:cs typeface="Arial" pitchFamily="34" charset="0"/>
            </a:endParaRPr>
          </a:p>
          <a:p>
            <a:pPr algn="just"/>
            <a:r>
              <a:rPr lang="en-IN" sz="2400" dirty="0">
                <a:cs typeface="Arial" pitchFamily="34" charset="0"/>
              </a:rPr>
              <a:t>Management Representation Letter should be demanded for matters as considered appropriate </a:t>
            </a:r>
          </a:p>
          <a:p>
            <a:pPr algn="just"/>
            <a:endParaRPr lang="en-US" sz="2400" dirty="0"/>
          </a:p>
        </p:txBody>
      </p:sp>
      <p:sp>
        <p:nvSpPr>
          <p:cNvPr id="4" name="Footer Placeholder 3"/>
          <p:cNvSpPr>
            <a:spLocks noGrp="1"/>
          </p:cNvSpPr>
          <p:nvPr>
            <p:ph type="ftr" sz="quarter" idx="11"/>
          </p:nvPr>
        </p:nvSpPr>
        <p:spPr/>
        <p:txBody>
          <a:bodyPr/>
          <a:lstStyle/>
          <a:p>
            <a:r>
              <a:rPr lang="en-US"/>
              <a:t>CA K.V.S. Shyamsunder</a:t>
            </a:r>
          </a:p>
        </p:txBody>
      </p:sp>
      <p:sp>
        <p:nvSpPr>
          <p:cNvPr id="5" name="Slide Number Placeholder 4"/>
          <p:cNvSpPr>
            <a:spLocks noGrp="1"/>
          </p:cNvSpPr>
          <p:nvPr>
            <p:ph type="sldNum" sz="quarter" idx="12"/>
          </p:nvPr>
        </p:nvSpPr>
        <p:spPr/>
        <p:txBody>
          <a:bodyPr/>
          <a:lstStyle/>
          <a:p>
            <a:fld id="{1E91E39B-599C-464A-82D6-9C46A54273D7}" type="slidenum">
              <a:rPr lang="en-US" smtClean="0"/>
              <a:t>7</a:t>
            </a:fld>
            <a:endParaRPr lang="en-US"/>
          </a:p>
        </p:txBody>
      </p:sp>
      <p:sp>
        <p:nvSpPr>
          <p:cNvPr id="6"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IN" dirty="0"/>
              <a:t>LFAR</a:t>
            </a:r>
            <a:endParaRPr lang="en-US" dirty="0"/>
          </a:p>
        </p:txBody>
      </p:sp>
    </p:spTree>
    <p:extLst>
      <p:ext uri="{BB962C8B-B14F-4D97-AF65-F5344CB8AC3E}">
        <p14:creationId xmlns:p14="http://schemas.microsoft.com/office/powerpoint/2010/main" val="4158312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990600"/>
            <a:ext cx="7498080" cy="4800600"/>
          </a:xfrm>
        </p:spPr>
        <p:txBody>
          <a:bodyPr/>
          <a:lstStyle/>
          <a:p>
            <a:pPr marL="596646" indent="-514350">
              <a:buFont typeface="+mj-lt"/>
              <a:buAutoNum type="alphaUcPeriod"/>
            </a:pPr>
            <a:r>
              <a:rPr lang="en-US" b="1" u="sng" dirty="0"/>
              <a:t>Assets</a:t>
            </a:r>
          </a:p>
          <a:p>
            <a:pPr marL="928116" lvl="1" indent="-571500">
              <a:buFont typeface="+mj-lt"/>
              <a:buAutoNum type="romanLcPeriod"/>
            </a:pPr>
            <a:r>
              <a:rPr lang="en-US" dirty="0"/>
              <a:t>Cash</a:t>
            </a:r>
          </a:p>
          <a:p>
            <a:pPr marL="928116" lvl="1" indent="-571500">
              <a:buFont typeface="+mj-lt"/>
              <a:buAutoNum type="romanLcPeriod"/>
            </a:pPr>
            <a:r>
              <a:rPr lang="en-US" dirty="0"/>
              <a:t>Balance with R.B.I, SBI &amp; Other Banks</a:t>
            </a:r>
          </a:p>
          <a:p>
            <a:pPr marL="928116" lvl="1" indent="-571500">
              <a:buFont typeface="+mj-lt"/>
              <a:buAutoNum type="romanLcPeriod"/>
            </a:pPr>
            <a:r>
              <a:rPr lang="en-US" dirty="0"/>
              <a:t>Money at call and Short Notice</a:t>
            </a:r>
          </a:p>
          <a:p>
            <a:pPr marL="928116" lvl="1" indent="-571500">
              <a:buFont typeface="+mj-lt"/>
              <a:buAutoNum type="romanLcPeriod"/>
            </a:pPr>
            <a:r>
              <a:rPr lang="en-US" dirty="0"/>
              <a:t>Investments</a:t>
            </a:r>
          </a:p>
          <a:p>
            <a:pPr marL="928116" lvl="1" indent="-571500">
              <a:buFont typeface="+mj-lt"/>
              <a:buAutoNum type="romanLcPeriod"/>
            </a:pPr>
            <a:r>
              <a:rPr lang="en-US" dirty="0"/>
              <a:t>Advances</a:t>
            </a:r>
          </a:p>
          <a:p>
            <a:pPr marL="928116" lvl="1" indent="-571500">
              <a:buFont typeface="+mj-lt"/>
              <a:buAutoNum type="romanLcPeriod"/>
            </a:pPr>
            <a:r>
              <a:rPr lang="en-US" dirty="0"/>
              <a:t>Other Assets</a:t>
            </a:r>
          </a:p>
        </p:txBody>
      </p:sp>
      <p:sp>
        <p:nvSpPr>
          <p:cNvPr id="6"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5" name="Slide Number Placeholder 4"/>
          <p:cNvSpPr>
            <a:spLocks noGrp="1"/>
          </p:cNvSpPr>
          <p:nvPr>
            <p:ph type="sldNum" sz="quarter" idx="12"/>
          </p:nvPr>
        </p:nvSpPr>
        <p:spPr/>
        <p:txBody>
          <a:bodyPr/>
          <a:lstStyle/>
          <a:p>
            <a:fld id="{1E91E39B-599C-464A-82D6-9C46A54273D7}" type="slidenum">
              <a:rPr lang="en-US" smtClean="0"/>
              <a:t>8</a:t>
            </a:fld>
            <a:endParaRPr lang="en-US"/>
          </a:p>
        </p:txBody>
      </p:sp>
      <p:sp>
        <p:nvSpPr>
          <p:cNvPr id="7"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Areas covered in LFAR	</a:t>
            </a:r>
          </a:p>
        </p:txBody>
      </p:sp>
    </p:spTree>
    <p:extLst>
      <p:ext uri="{BB962C8B-B14F-4D97-AF65-F5344CB8AC3E}">
        <p14:creationId xmlns:p14="http://schemas.microsoft.com/office/powerpoint/2010/main" val="2215744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447800"/>
            <a:ext cx="7498080" cy="4800600"/>
          </a:xfrm>
        </p:spPr>
        <p:txBody>
          <a:bodyPr/>
          <a:lstStyle/>
          <a:p>
            <a:pPr marL="596646" indent="-514350">
              <a:buAutoNum type="alphaUcPeriod" startAt="2"/>
            </a:pPr>
            <a:r>
              <a:rPr lang="en-US" b="1" u="sng" dirty="0"/>
              <a:t>Liabilities</a:t>
            </a:r>
          </a:p>
          <a:p>
            <a:pPr marL="928116" lvl="1" indent="-571500">
              <a:buFont typeface="+mj-lt"/>
              <a:buAutoNum type="romanLcPeriod"/>
            </a:pPr>
            <a:r>
              <a:rPr lang="en-US" dirty="0"/>
              <a:t>Deposits</a:t>
            </a:r>
          </a:p>
          <a:p>
            <a:pPr marL="928116" lvl="1" indent="-571500">
              <a:buFont typeface="+mj-lt"/>
              <a:buAutoNum type="romanLcPeriod"/>
            </a:pPr>
            <a:r>
              <a:rPr lang="en-US" dirty="0"/>
              <a:t>Other Liabilities</a:t>
            </a:r>
          </a:p>
          <a:p>
            <a:pPr marL="928116" lvl="1" indent="-571500">
              <a:buFont typeface="+mj-lt"/>
              <a:buAutoNum type="romanLcPeriod"/>
            </a:pPr>
            <a:r>
              <a:rPr lang="en-US" dirty="0"/>
              <a:t>Contingent Liabilities</a:t>
            </a:r>
          </a:p>
          <a:p>
            <a:pPr marL="356616" lvl="1" indent="0">
              <a:buNone/>
            </a:pPr>
            <a:endParaRPr lang="en-US" dirty="0"/>
          </a:p>
          <a:p>
            <a:pPr marL="596646" indent="-514350">
              <a:buFont typeface="+mj-lt"/>
              <a:buAutoNum type="alphaUcPeriod" startAt="2"/>
            </a:pPr>
            <a:r>
              <a:rPr lang="en-US" b="1" u="sng" dirty="0"/>
              <a:t>Profit And Loss Account</a:t>
            </a:r>
          </a:p>
        </p:txBody>
      </p:sp>
      <p:sp>
        <p:nvSpPr>
          <p:cNvPr id="7" name="Footer Placeholder 3"/>
          <p:cNvSpPr>
            <a:spLocks noGrp="1"/>
          </p:cNvSpPr>
          <p:nvPr>
            <p:ph type="ftr" sz="quarter" idx="11"/>
          </p:nvPr>
        </p:nvSpPr>
        <p:spPr>
          <a:xfrm>
            <a:off x="5029200" y="6305550"/>
            <a:ext cx="3581400" cy="476250"/>
          </a:xfrm>
        </p:spPr>
        <p:txBody>
          <a:bodyPr/>
          <a:lstStyle/>
          <a:p>
            <a:r>
              <a:rPr lang="en-US" sz="2000">
                <a:latin typeface="Arial Black" pitchFamily="34" charset="0"/>
              </a:rPr>
              <a:t>CA K.V.S. Shyamsunder</a:t>
            </a:r>
            <a:endParaRPr lang="en-US" sz="2000" dirty="0">
              <a:latin typeface="Arial Black" pitchFamily="34" charset="0"/>
            </a:endParaRPr>
          </a:p>
        </p:txBody>
      </p:sp>
      <p:sp>
        <p:nvSpPr>
          <p:cNvPr id="6" name="Slide Number Placeholder 5"/>
          <p:cNvSpPr>
            <a:spLocks noGrp="1"/>
          </p:cNvSpPr>
          <p:nvPr>
            <p:ph type="sldNum" sz="quarter" idx="12"/>
          </p:nvPr>
        </p:nvSpPr>
        <p:spPr/>
        <p:txBody>
          <a:bodyPr/>
          <a:lstStyle/>
          <a:p>
            <a:fld id="{1E91E39B-599C-464A-82D6-9C46A54273D7}" type="slidenum">
              <a:rPr lang="en-US" smtClean="0"/>
              <a:t>9</a:t>
            </a:fld>
            <a:endParaRPr lang="en-US"/>
          </a:p>
        </p:txBody>
      </p:sp>
      <p:sp>
        <p:nvSpPr>
          <p:cNvPr id="8" name="Title 3"/>
          <p:cNvSpPr txBox="1">
            <a:spLocks/>
          </p:cNvSpPr>
          <p:nvPr/>
        </p:nvSpPr>
        <p:spPr>
          <a:xfrm>
            <a:off x="1435608" y="152400"/>
            <a:ext cx="7498080" cy="609600"/>
          </a:xfrm>
          <a:prstGeom prst="rect">
            <a:avLst/>
          </a:prstGeom>
        </p:spPr>
        <p:txBody>
          <a:bodyPr anchor="ctr">
            <a:normAutofit fontScale="900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US" dirty="0"/>
              <a:t>Areas covered in LFAR	</a:t>
            </a:r>
          </a:p>
        </p:txBody>
      </p:sp>
    </p:spTree>
    <p:extLst>
      <p:ext uri="{BB962C8B-B14F-4D97-AF65-F5344CB8AC3E}">
        <p14:creationId xmlns:p14="http://schemas.microsoft.com/office/powerpoint/2010/main" val="8659338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1A9F9826-882C-40B9-8F38-5A3B8CFD19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518</TotalTime>
  <Words>1855</Words>
  <Application>Microsoft Office PowerPoint</Application>
  <PresentationFormat>On-screen Show (4:3)</PresentationFormat>
  <Paragraphs>286</Paragraphs>
  <Slides>32</Slides>
  <Notes>3</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Parallax</vt:lpstr>
      <vt:lpstr>LONG FORM  AUDIT REPORT &amp;  CERTIFICATION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Certification by  Branch Statutory Auditors</vt:lpstr>
      <vt:lpstr>PowerPoint Presentation</vt:lpstr>
      <vt:lpstr>PowerPoint Presentation</vt:lpstr>
      <vt:lpstr>PowerPoint Presentation</vt:lpstr>
      <vt:lpstr>PowerPoint Presentation</vt:lpstr>
    </vt:vector>
  </TitlesOfParts>
  <Company>SINGRODIA GOYAL &amp; 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 FORM AUDIT REPORT</dc:title>
  <dc:creator>Sonal Utekar</dc:creator>
  <cp:lastModifiedBy>ICAI13</cp:lastModifiedBy>
  <cp:revision>84</cp:revision>
  <cp:lastPrinted>2016-03-07T10:51:02Z</cp:lastPrinted>
  <dcterms:created xsi:type="dcterms:W3CDTF">2014-03-07T09:00:19Z</dcterms:created>
  <dcterms:modified xsi:type="dcterms:W3CDTF">2018-03-17T07:05:26Z</dcterms:modified>
</cp:coreProperties>
</file>