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0693400" cy="7772400"/>
  <p:notesSz cx="10693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12" y="10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63550" y="463550"/>
            <a:ext cx="9143987" cy="68579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1168399"/>
            <a:ext cx="5437505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593596"/>
            <a:ext cx="7941309" cy="4774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6632" y="843800"/>
            <a:ext cx="8236270" cy="4907497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065" marR="5080" algn="ctr">
              <a:lnSpc>
                <a:spcPct val="152700"/>
              </a:lnSpc>
              <a:spcBef>
                <a:spcPts val="80"/>
              </a:spcBef>
            </a:pPr>
            <a:r>
              <a:rPr sz="3200" u="none" spc="-5" dirty="0">
                <a:solidFill>
                  <a:srgbClr val="FF0000"/>
                </a:solidFill>
              </a:rPr>
              <a:t>Seminar </a:t>
            </a:r>
            <a:r>
              <a:rPr sz="3200" u="none" dirty="0">
                <a:solidFill>
                  <a:srgbClr val="FF0000"/>
                </a:solidFill>
              </a:rPr>
              <a:t>on </a:t>
            </a:r>
            <a:r>
              <a:rPr lang="en-US" sz="3200" u="none" spc="-30" dirty="0">
                <a:solidFill>
                  <a:srgbClr val="FF0000"/>
                </a:solidFill>
              </a:rPr>
              <a:t>Statutory</a:t>
            </a:r>
            <a:r>
              <a:rPr sz="3200" u="none" spc="-30" dirty="0">
                <a:solidFill>
                  <a:srgbClr val="FF0000"/>
                </a:solidFill>
              </a:rPr>
              <a:t> </a:t>
            </a:r>
            <a:r>
              <a:rPr sz="3200" u="none" spc="-5" dirty="0">
                <a:solidFill>
                  <a:srgbClr val="FF0000"/>
                </a:solidFill>
              </a:rPr>
              <a:t>Audit </a:t>
            </a:r>
            <a:r>
              <a:rPr sz="3200" u="none" dirty="0">
                <a:solidFill>
                  <a:srgbClr val="FF0000"/>
                </a:solidFill>
              </a:rPr>
              <a:t>of</a:t>
            </a:r>
            <a:r>
              <a:rPr sz="3200" u="none" spc="-450" dirty="0">
                <a:solidFill>
                  <a:srgbClr val="FF0000"/>
                </a:solidFill>
              </a:rPr>
              <a:t> </a:t>
            </a:r>
            <a:r>
              <a:rPr lang="en-US" sz="3200" u="none" spc="-450" dirty="0">
                <a:solidFill>
                  <a:srgbClr val="FF0000"/>
                </a:solidFill>
              </a:rPr>
              <a:t> </a:t>
            </a:r>
            <a:r>
              <a:rPr sz="3200" u="none" spc="-25" dirty="0">
                <a:solidFill>
                  <a:srgbClr val="FF0000"/>
                </a:solidFill>
              </a:rPr>
              <a:t>Bank  </a:t>
            </a:r>
            <a:r>
              <a:rPr lang="en-US" sz="3200" u="none" spc="-25" dirty="0">
                <a:solidFill>
                  <a:srgbClr val="FF0000"/>
                </a:solidFill>
              </a:rPr>
              <a:t>Branches</a:t>
            </a:r>
            <a:br>
              <a:rPr lang="en-US" sz="3200" u="none" spc="-25" dirty="0">
                <a:solidFill>
                  <a:srgbClr val="FF0000"/>
                </a:solidFill>
              </a:rPr>
            </a:br>
            <a:r>
              <a:rPr lang="en-US" sz="3200" u="none" spc="-25" dirty="0">
                <a:solidFill>
                  <a:srgbClr val="FF0000"/>
                </a:solidFill>
              </a:rPr>
              <a:t/>
            </a:r>
            <a:br>
              <a:rPr lang="en-US" sz="3200" u="none" spc="-25" dirty="0">
                <a:solidFill>
                  <a:srgbClr val="FF0000"/>
                </a:solidFill>
              </a:rPr>
            </a:br>
            <a:r>
              <a:rPr sz="3600" u="none" spc="-5" dirty="0">
                <a:solidFill>
                  <a:srgbClr val="FF0000"/>
                </a:solidFill>
              </a:rPr>
              <a:t>Audit of Advances (Domestic)  Fund Based and Non-Fund </a:t>
            </a:r>
            <a:r>
              <a:rPr lang="en-US" sz="3600" u="none" spc="-5" dirty="0">
                <a:solidFill>
                  <a:srgbClr val="FF0000"/>
                </a:solidFill>
              </a:rPr>
              <a:t>B</a:t>
            </a:r>
            <a:r>
              <a:rPr sz="3600" u="none" spc="-5" dirty="0">
                <a:solidFill>
                  <a:srgbClr val="FF0000"/>
                </a:solidFill>
              </a:rPr>
              <a:t>ased</a:t>
            </a:r>
            <a:r>
              <a:rPr lang="en-US" sz="3600" u="none" spc="-5" dirty="0">
                <a:solidFill>
                  <a:srgbClr val="FF0000"/>
                </a:solidFill>
              </a:rPr>
              <a:t/>
            </a:r>
            <a:br>
              <a:rPr lang="en-US" sz="3600" u="none" spc="-5" dirty="0">
                <a:solidFill>
                  <a:srgbClr val="FF0000"/>
                </a:solidFill>
              </a:rPr>
            </a:br>
            <a:r>
              <a:rPr lang="en-US" sz="3600" u="none" spc="-5" dirty="0">
                <a:solidFill>
                  <a:srgbClr val="FF0000"/>
                </a:solidFill>
              </a:rPr>
              <a:t>At </a:t>
            </a:r>
            <a:r>
              <a:rPr lang="en-US" sz="3600" u="none" spc="-5" dirty="0" err="1">
                <a:solidFill>
                  <a:srgbClr val="FF0000"/>
                </a:solidFill>
              </a:rPr>
              <a:t>Alleppey</a:t>
            </a:r>
            <a:r>
              <a:rPr lang="en-US" sz="3600" u="none" spc="-5" dirty="0">
                <a:solidFill>
                  <a:srgbClr val="FF0000"/>
                </a:solidFill>
              </a:rPr>
              <a:t> Branch of SIRC of ICAI</a:t>
            </a:r>
            <a:r>
              <a:rPr lang="en-US" sz="3600" u="none" dirty="0">
                <a:solidFill>
                  <a:srgbClr val="FF0000"/>
                </a:solidFill>
              </a:rPr>
              <a:t/>
            </a:r>
            <a:br>
              <a:rPr lang="en-US" sz="3600" u="none" dirty="0">
                <a:solidFill>
                  <a:srgbClr val="FF0000"/>
                </a:solidFill>
              </a:rPr>
            </a:br>
            <a:endParaRPr sz="3600" dirty="0"/>
          </a:p>
        </p:txBody>
      </p:sp>
      <p:sp>
        <p:nvSpPr>
          <p:cNvPr id="4" name="object 4"/>
          <p:cNvSpPr txBox="1"/>
          <p:nvPr/>
        </p:nvSpPr>
        <p:spPr>
          <a:xfrm>
            <a:off x="927101" y="4325061"/>
            <a:ext cx="8305800" cy="26391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en-US" sz="3600" b="1" spc="-5" dirty="0">
              <a:solidFill>
                <a:srgbClr val="FF0000"/>
              </a:solidFill>
              <a:latin typeface="Times New Roman"/>
              <a:ea typeface="+mj-ea"/>
              <a:cs typeface="Times New Roman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3600" b="1" spc="-5" dirty="0">
                <a:solidFill>
                  <a:srgbClr val="FF0000"/>
                </a:solidFill>
                <a:latin typeface="Times New Roman"/>
                <a:ea typeface="+mj-ea"/>
                <a:cs typeface="Times New Roman"/>
              </a:rPr>
              <a:t>10-03-2018</a:t>
            </a:r>
            <a:endParaRPr sz="3600" b="1" spc="-5" dirty="0">
              <a:solidFill>
                <a:srgbClr val="FF0000"/>
              </a:solidFill>
              <a:latin typeface="Times New Roman"/>
              <a:ea typeface="+mj-ea"/>
              <a:cs typeface="Times New Roman"/>
            </a:endParaRPr>
          </a:p>
          <a:p>
            <a:pPr marL="255904" algn="ctr">
              <a:lnSpc>
                <a:spcPct val="100000"/>
              </a:lnSpc>
            </a:pPr>
            <a:endParaRPr lang="en-US" sz="2800" spc="-5" dirty="0">
              <a:solidFill>
                <a:srgbClr val="3333CC"/>
              </a:solidFill>
              <a:latin typeface="Trebuchet MS"/>
              <a:cs typeface="Trebuchet MS"/>
            </a:endParaRPr>
          </a:p>
          <a:p>
            <a:pPr marL="255904" algn="ctr">
              <a:lnSpc>
                <a:spcPct val="100000"/>
              </a:lnSpc>
            </a:pPr>
            <a:endParaRPr sz="2800" dirty="0">
              <a:latin typeface="Trebuchet MS"/>
              <a:cs typeface="Trebuchet MS"/>
            </a:endParaRPr>
          </a:p>
          <a:p>
            <a:pPr marL="1045844" algn="r">
              <a:lnSpc>
                <a:spcPct val="100000"/>
              </a:lnSpc>
              <a:spcBef>
                <a:spcPts val="730"/>
              </a:spcBef>
            </a:pPr>
            <a:r>
              <a:rPr lang="en-US" sz="3600" b="1" spc="-5" dirty="0">
                <a:solidFill>
                  <a:srgbClr val="FF0000"/>
                </a:solidFill>
                <a:latin typeface="Times New Roman"/>
                <a:ea typeface="+mj-ea"/>
                <a:cs typeface="Times New Roman"/>
              </a:rPr>
              <a:t>   		</a:t>
            </a:r>
            <a:r>
              <a:rPr sz="3600" b="1" spc="-5" dirty="0">
                <a:solidFill>
                  <a:srgbClr val="FF0000"/>
                </a:solidFill>
                <a:latin typeface="Times New Roman"/>
                <a:ea typeface="+mj-ea"/>
                <a:cs typeface="Times New Roman"/>
              </a:rPr>
              <a:t>CA K.V.S Shyamsunder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1408" y="787400"/>
            <a:ext cx="37096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 </a:t>
            </a:r>
            <a:r>
              <a:rPr spc="-5" dirty="0"/>
              <a:t>Scrutiny of</a:t>
            </a:r>
            <a:r>
              <a:rPr spc="-25" dirty="0"/>
              <a:t> </a:t>
            </a:r>
            <a:r>
              <a:rPr spc="-5" dirty="0"/>
              <a:t>Operations: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206499"/>
            <a:ext cx="8150225" cy="2037080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5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Intelligent Scrutiny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operations (from statement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account)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Check excess drawing and drawing against un-cleared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cheques</a:t>
            </a:r>
            <a:endParaRPr sz="2400">
              <a:latin typeface="Times New Roman"/>
              <a:cs typeface="Times New Roman"/>
            </a:endParaRPr>
          </a:p>
          <a:p>
            <a:pPr marL="469900" marR="663575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Monthly turnover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commensurate with sales and </a:t>
            </a:r>
            <a:r>
              <a:rPr sz="2400" dirty="0">
                <a:latin typeface="Times New Roman"/>
                <a:cs typeface="Times New Roman"/>
              </a:rPr>
              <a:t>annual  </a:t>
            </a:r>
            <a:r>
              <a:rPr sz="2400" spc="-5" dirty="0">
                <a:latin typeface="Times New Roman"/>
                <a:cs typeface="Times New Roman"/>
              </a:rPr>
              <a:t>projections.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3414776"/>
            <a:ext cx="28708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7995" algn="l"/>
                <a:tab pos="1558925" algn="l"/>
              </a:tabLst>
            </a:pPr>
            <a:r>
              <a:rPr sz="2400" dirty="0">
                <a:latin typeface="Times New Roman"/>
                <a:cs typeface="Times New Roman"/>
              </a:rPr>
              <a:t>4.	</a:t>
            </a:r>
            <a:r>
              <a:rPr sz="2400" spc="-5" dirty="0">
                <a:latin typeface="Times New Roman"/>
                <a:cs typeface="Times New Roman"/>
              </a:rPr>
              <a:t>Branch	</a:t>
            </a:r>
            <a:r>
              <a:rPr sz="2400" spc="-10" dirty="0">
                <a:latin typeface="Times New Roman"/>
                <a:cs typeface="Times New Roman"/>
              </a:rPr>
              <a:t>Manager’s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75608" y="3414776"/>
            <a:ext cx="52387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50364" algn="l"/>
                <a:tab pos="2120265" algn="l"/>
                <a:tab pos="3288665" algn="l"/>
                <a:tab pos="4164965" algn="l"/>
                <a:tab pos="4622165" algn="l"/>
              </a:tabLst>
            </a:pPr>
            <a:r>
              <a:rPr sz="2400" dirty="0">
                <a:latin typeface="Times New Roman"/>
                <a:cs typeface="Times New Roman"/>
              </a:rPr>
              <a:t>explana</a:t>
            </a:r>
            <a:r>
              <a:rPr sz="2400" spc="-10" dirty="0">
                <a:latin typeface="Times New Roman"/>
                <a:cs typeface="Times New Roman"/>
              </a:rPr>
              <a:t>t</a:t>
            </a:r>
            <a:r>
              <a:rPr sz="2400" spc="0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on	of	unusual	</a:t>
            </a:r>
            <a:r>
              <a:rPr sz="2400" spc="0" dirty="0">
                <a:latin typeface="Times New Roman"/>
                <a:cs typeface="Times New Roman"/>
              </a:rPr>
              <a:t>it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spc="-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	&amp;	</a:t>
            </a:r>
            <a:r>
              <a:rPr sz="2400" spc="0" dirty="0">
                <a:latin typeface="Times New Roman"/>
                <a:cs typeface="Times New Roman"/>
              </a:rPr>
              <a:t>l</a:t>
            </a: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spc="-4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ge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6939" y="3597655"/>
            <a:ext cx="8307705" cy="2034539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540"/>
              </a:spcBef>
            </a:pPr>
            <a:r>
              <a:rPr sz="2400" spc="-5" dirty="0">
                <a:latin typeface="Times New Roman"/>
                <a:cs typeface="Times New Roman"/>
              </a:rPr>
              <a:t>transactions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AutoNum type="arabicPeriod" startAt="5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Check whether ROI/ </a:t>
            </a:r>
            <a:r>
              <a:rPr sz="2400" spc="-10" dirty="0">
                <a:latin typeface="Times New Roman"/>
                <a:cs typeface="Times New Roman"/>
              </a:rPr>
              <a:t>margin </a:t>
            </a:r>
            <a:r>
              <a:rPr sz="2400" spc="-5" dirty="0">
                <a:latin typeface="Times New Roman"/>
                <a:cs typeface="Times New Roman"/>
              </a:rPr>
              <a:t>is correctly fed </a:t>
            </a:r>
            <a:r>
              <a:rPr sz="2400" dirty="0">
                <a:latin typeface="Times New Roman"/>
                <a:cs typeface="Times New Roman"/>
              </a:rPr>
              <a:t>into 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system.</a:t>
            </a:r>
            <a:endParaRPr sz="2400">
              <a:latin typeface="Times New Roman"/>
              <a:cs typeface="Times New Roman"/>
            </a:endParaRPr>
          </a:p>
          <a:p>
            <a:pPr marL="469900" marR="5080" indent="-457200">
              <a:lnSpc>
                <a:spcPts val="2860"/>
              </a:lnSpc>
              <a:spcBef>
                <a:spcPts val="1550"/>
              </a:spcBef>
              <a:buAutoNum type="arabicPeriod" startAt="5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Commitment </a:t>
            </a:r>
            <a:r>
              <a:rPr sz="2400" spc="-10" dirty="0">
                <a:latin typeface="Times New Roman"/>
                <a:cs typeface="Times New Roman"/>
              </a:rPr>
              <a:t>charges </a:t>
            </a:r>
            <a:r>
              <a:rPr sz="2400" spc="-5" dirty="0">
                <a:latin typeface="Times New Roman"/>
                <a:cs typeface="Times New Roman"/>
              </a:rPr>
              <a:t>for </a:t>
            </a:r>
            <a:r>
              <a:rPr sz="2400" dirty="0">
                <a:latin typeface="Times New Roman"/>
                <a:cs typeface="Times New Roman"/>
              </a:rPr>
              <a:t>non/ </a:t>
            </a:r>
            <a:r>
              <a:rPr sz="2400" spc="-5" dirty="0">
                <a:latin typeface="Times New Roman"/>
                <a:cs typeface="Times New Roman"/>
              </a:rPr>
              <a:t>underutilization </a:t>
            </a:r>
            <a:r>
              <a:rPr sz="2400" spc="-1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limits (As </a:t>
            </a:r>
            <a:r>
              <a:rPr sz="2400" dirty="0">
                <a:latin typeface="Times New Roman"/>
                <a:cs typeface="Times New Roman"/>
              </a:rPr>
              <a:t>per  </a:t>
            </a:r>
            <a:r>
              <a:rPr sz="2400" spc="-5" dirty="0">
                <a:latin typeface="Times New Roman"/>
                <a:cs typeface="Times New Roman"/>
              </a:rPr>
              <a:t>sanction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terms).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18552" y="5956808"/>
            <a:ext cx="18135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40" dirty="0">
                <a:latin typeface="Times New Roman"/>
                <a:cs typeface="Times New Roman"/>
              </a:rPr>
              <a:t>K.V.S.</a:t>
            </a:r>
            <a:r>
              <a:rPr sz="1600" b="1" spc="-6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Shyamsunder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1168399"/>
            <a:ext cx="619950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Scrutiny of </a:t>
            </a:r>
            <a:r>
              <a:rPr spc="-10" dirty="0"/>
              <a:t>Stock/ </a:t>
            </a:r>
            <a:r>
              <a:rPr spc="-5" dirty="0"/>
              <a:t>Book Debt</a:t>
            </a:r>
            <a:r>
              <a:rPr spc="55" dirty="0"/>
              <a:t> </a:t>
            </a:r>
            <a:r>
              <a:rPr spc="-5" dirty="0"/>
              <a:t>Statement: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717028" y="7024342"/>
            <a:ext cx="1814830" cy="250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39"/>
              </a:lnSpc>
            </a:pPr>
            <a:r>
              <a:rPr sz="1600" b="1" spc="-40" dirty="0">
                <a:latin typeface="Times New Roman"/>
                <a:cs typeface="Times New Roman"/>
              </a:rPr>
              <a:t>K.V.S.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Shyamsunder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770379"/>
            <a:ext cx="7827009" cy="3864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Regularity in Submission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Statement </a:t>
            </a:r>
            <a:r>
              <a:rPr sz="2400" dirty="0">
                <a:latin typeface="Times New Roman"/>
                <a:cs typeface="Times New Roman"/>
              </a:rPr>
              <a:t>and in the </a:t>
            </a:r>
            <a:r>
              <a:rPr sz="2400" spc="-5" dirty="0">
                <a:latin typeface="Times New Roman"/>
                <a:cs typeface="Times New Roman"/>
              </a:rPr>
              <a:t>prescribed  format. Penal Interest for delayed/ </a:t>
            </a:r>
            <a:r>
              <a:rPr sz="2400" dirty="0">
                <a:latin typeface="Times New Roman"/>
                <a:cs typeface="Times New Roman"/>
              </a:rPr>
              <a:t>non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submission.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Maintaining stipulated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margin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Slow </a:t>
            </a:r>
            <a:r>
              <a:rPr sz="2400" dirty="0">
                <a:latin typeface="Times New Roman"/>
                <a:cs typeface="Times New Roman"/>
              </a:rPr>
              <a:t>and non- </a:t>
            </a:r>
            <a:r>
              <a:rPr sz="2400" spc="-5" dirty="0">
                <a:latin typeface="Times New Roman"/>
                <a:cs typeface="Times New Roman"/>
              </a:rPr>
              <a:t>moving stock (from </a:t>
            </a:r>
            <a:r>
              <a:rPr sz="2400" dirty="0">
                <a:latin typeface="Times New Roman"/>
                <a:cs typeface="Times New Roman"/>
              </a:rPr>
              <a:t>stock </a:t>
            </a:r>
            <a:r>
              <a:rPr sz="2400" spc="-5" dirty="0">
                <a:latin typeface="Times New Roman"/>
                <a:cs typeface="Times New Roman"/>
              </a:rPr>
              <a:t>audit)</a:t>
            </a:r>
            <a:endParaRPr sz="2400">
              <a:latin typeface="Times New Roman"/>
              <a:cs typeface="Times New Roman"/>
            </a:endParaRPr>
          </a:p>
          <a:p>
            <a:pPr marL="469900" marR="926465" indent="-457200">
              <a:lnSpc>
                <a:spcPts val="2870"/>
              </a:lnSpc>
              <a:spcBef>
                <a:spcPts val="15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Age </a:t>
            </a:r>
            <a:r>
              <a:rPr sz="2400" dirty="0">
                <a:latin typeface="Times New Roman"/>
                <a:cs typeface="Times New Roman"/>
              </a:rPr>
              <a:t>of book </a:t>
            </a:r>
            <a:r>
              <a:rPr sz="2400" spc="-5" dirty="0">
                <a:latin typeface="Times New Roman"/>
                <a:cs typeface="Times New Roman"/>
              </a:rPr>
              <a:t>debts (Debtors) – Quarterly/Half </a:t>
            </a:r>
            <a:r>
              <a:rPr sz="2400" dirty="0">
                <a:latin typeface="Times New Roman"/>
                <a:cs typeface="Times New Roman"/>
              </a:rPr>
              <a:t>yearly  </a:t>
            </a:r>
            <a:r>
              <a:rPr sz="2400" spc="-5" dirty="0">
                <a:latin typeface="Times New Roman"/>
                <a:cs typeface="Times New Roman"/>
              </a:rPr>
              <a:t>certification </a:t>
            </a:r>
            <a:r>
              <a:rPr sz="2400" dirty="0">
                <a:latin typeface="Times New Roman"/>
                <a:cs typeface="Times New Roman"/>
              </a:rPr>
              <a:t>by </a:t>
            </a:r>
            <a:r>
              <a:rPr sz="2400" spc="-5" dirty="0">
                <a:latin typeface="Times New Roman"/>
                <a:cs typeface="Times New Roman"/>
              </a:rPr>
              <a:t>CA </a:t>
            </a:r>
            <a:r>
              <a:rPr sz="2400" dirty="0">
                <a:latin typeface="Times New Roman"/>
                <a:cs typeface="Times New Roman"/>
              </a:rPr>
              <a:t>if</a:t>
            </a:r>
            <a:r>
              <a:rPr sz="2400" spc="-1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stipulated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345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35" dirty="0">
                <a:latin typeface="Times New Roman"/>
                <a:cs typeface="Times New Roman"/>
              </a:rPr>
              <a:t>Valuation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stock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spc="-5" dirty="0">
                <a:latin typeface="Times New Roman"/>
                <a:cs typeface="Times New Roman"/>
              </a:rPr>
              <a:t>cost/ market price whichever is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lower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Unpaid stock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stock </a:t>
            </a:r>
            <a:r>
              <a:rPr sz="2400" dirty="0">
                <a:latin typeface="Times New Roman"/>
                <a:cs typeface="Times New Roman"/>
              </a:rPr>
              <a:t>under </a:t>
            </a:r>
            <a:r>
              <a:rPr sz="2400" spc="-5" dirty="0">
                <a:latin typeface="Times New Roman"/>
                <a:cs typeface="Times New Roman"/>
              </a:rPr>
              <a:t>usance L.C </a:t>
            </a:r>
            <a:r>
              <a:rPr sz="2400" dirty="0">
                <a:latin typeface="Times New Roman"/>
                <a:cs typeface="Times New Roman"/>
              </a:rPr>
              <a:t>to be</a:t>
            </a:r>
            <a:r>
              <a:rPr sz="2400" spc="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deducted.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478027"/>
            <a:ext cx="392620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Scrutiny of </a:t>
            </a:r>
            <a:r>
              <a:rPr spc="-10" dirty="0"/>
              <a:t>QPR</a:t>
            </a:r>
            <a:r>
              <a:rPr spc="-30" dirty="0"/>
              <a:t> </a:t>
            </a:r>
            <a:r>
              <a:rPr spc="-5" dirty="0"/>
              <a:t>/MSOD: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717028" y="7024342"/>
            <a:ext cx="1814830" cy="250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39"/>
              </a:lnSpc>
            </a:pPr>
            <a:r>
              <a:rPr sz="1600" b="1" spc="-40" dirty="0">
                <a:latin typeface="Times New Roman"/>
                <a:cs typeface="Times New Roman"/>
              </a:rPr>
              <a:t>K.V.S.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Shyamsunder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901699"/>
            <a:ext cx="8234680" cy="2585720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5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Regularity in Submission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Statements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Actual performance vis-à-vis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projections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Reasons for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variations</a:t>
            </a:r>
            <a:endParaRPr sz="2400">
              <a:latin typeface="Times New Roman"/>
              <a:cs typeface="Times New Roman"/>
            </a:endParaRPr>
          </a:p>
          <a:p>
            <a:pPr marL="469900" marR="508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Branch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convey adverse observations </a:t>
            </a:r>
            <a:r>
              <a:rPr sz="2400" dirty="0">
                <a:latin typeface="Times New Roman"/>
                <a:cs typeface="Times New Roman"/>
              </a:rPr>
              <a:t>to the </a:t>
            </a:r>
            <a:r>
              <a:rPr sz="2400" spc="-5" dirty="0">
                <a:latin typeface="Times New Roman"/>
                <a:cs typeface="Times New Roman"/>
              </a:rPr>
              <a:t>borrower </a:t>
            </a:r>
            <a:r>
              <a:rPr sz="2400" dirty="0">
                <a:latin typeface="Times New Roman"/>
                <a:cs typeface="Times New Roman"/>
              </a:rPr>
              <a:t>and call  </a:t>
            </a:r>
            <a:r>
              <a:rPr sz="2400" spc="-5" dirty="0">
                <a:latin typeface="Times New Roman"/>
                <a:cs typeface="Times New Roman"/>
              </a:rPr>
              <a:t>for clarifications.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540" y="615188"/>
            <a:ext cx="29819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spc="-5" dirty="0"/>
              <a:t>Check-list </a:t>
            </a:r>
            <a:r>
              <a:rPr sz="2400" spc="-70" dirty="0"/>
              <a:t>Term</a:t>
            </a:r>
            <a:r>
              <a:rPr sz="2400" spc="-95" dirty="0"/>
              <a:t> </a:t>
            </a:r>
            <a:r>
              <a:rPr sz="2400" spc="-5" dirty="0"/>
              <a:t>Loan</a:t>
            </a:r>
            <a:r>
              <a:rPr spc="-5" dirty="0"/>
              <a:t>: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64416" y="1194333"/>
            <a:ext cx="8820150" cy="599440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469900" marR="2277110" indent="-457200">
              <a:lnSpc>
                <a:spcPct val="101000"/>
              </a:lnSpc>
              <a:spcBef>
                <a:spcPts val="8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000" spc="-5" dirty="0">
                <a:latin typeface="Times New Roman"/>
                <a:cs typeface="Times New Roman"/>
              </a:rPr>
              <a:t>Compliance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terms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sanction including registration with  ROC.</a:t>
            </a:r>
            <a:endParaRPr sz="2000">
              <a:latin typeface="Times New Roman"/>
              <a:cs typeface="Times New Roman"/>
            </a:endParaRPr>
          </a:p>
          <a:p>
            <a:pPr marL="470534" marR="1176655" indent="-457834">
              <a:lnSpc>
                <a:spcPts val="2390"/>
              </a:lnSpc>
              <a:spcBef>
                <a:spcPts val="710"/>
              </a:spcBef>
              <a:buAutoNum type="arabicPeriod"/>
              <a:tabLst>
                <a:tab pos="468630" algn="l"/>
                <a:tab pos="469265" algn="l"/>
              </a:tabLst>
            </a:pPr>
            <a:r>
              <a:rPr sz="2000" spc="-5" dirty="0">
                <a:latin typeface="Times New Roman"/>
                <a:cs typeface="Times New Roman"/>
              </a:rPr>
              <a:t>End-use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funds, disbursement </a:t>
            </a:r>
            <a:r>
              <a:rPr sz="2000" dirty="0">
                <a:latin typeface="Times New Roman"/>
                <a:cs typeface="Times New Roman"/>
              </a:rPr>
              <a:t>by way of </a:t>
            </a:r>
            <a:r>
              <a:rPr sz="2000" spc="-5" dirty="0">
                <a:latin typeface="Times New Roman"/>
                <a:cs typeface="Times New Roman"/>
              </a:rPr>
              <a:t>DD/PO/Cheques directly in  favor of Suppliers. </a:t>
            </a:r>
            <a:r>
              <a:rPr sz="2000" spc="-30" dirty="0">
                <a:latin typeface="Times New Roman"/>
                <a:cs typeface="Times New Roman"/>
              </a:rPr>
              <a:t>Verification </a:t>
            </a:r>
            <a:r>
              <a:rPr sz="2000" spc="-5" dirty="0">
                <a:latin typeface="Times New Roman"/>
                <a:cs typeface="Times New Roman"/>
              </a:rPr>
              <a:t>of Original Invoices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etc.</a:t>
            </a:r>
            <a:endParaRPr sz="2000">
              <a:latin typeface="Times New Roman"/>
              <a:cs typeface="Times New Roman"/>
            </a:endParaRPr>
          </a:p>
          <a:p>
            <a:pPr marL="470534" marR="882650" indent="-457200" algn="just">
              <a:lnSpc>
                <a:spcPct val="99800"/>
              </a:lnSpc>
              <a:spcBef>
                <a:spcPts val="525"/>
              </a:spcBef>
              <a:buAutoNum type="arabicPeriod"/>
              <a:tabLst>
                <a:tab pos="469900" algn="l"/>
              </a:tabLst>
            </a:pPr>
            <a:r>
              <a:rPr sz="2000" spc="-5" dirty="0">
                <a:latin typeface="Times New Roman"/>
                <a:cs typeface="Times New Roman"/>
              </a:rPr>
              <a:t>Disbursement </a:t>
            </a:r>
            <a:r>
              <a:rPr sz="2000" dirty="0">
                <a:latin typeface="Times New Roman"/>
                <a:cs typeface="Times New Roman"/>
              </a:rPr>
              <a:t>by way </a:t>
            </a:r>
            <a:r>
              <a:rPr sz="2000" spc="-5" dirty="0">
                <a:latin typeface="Times New Roman"/>
                <a:cs typeface="Times New Roman"/>
              </a:rPr>
              <a:t>of reimbursement </a:t>
            </a:r>
            <a:r>
              <a:rPr sz="2000" dirty="0">
                <a:latin typeface="Times New Roman"/>
                <a:cs typeface="Times New Roman"/>
              </a:rPr>
              <a:t>only </a:t>
            </a:r>
            <a:r>
              <a:rPr sz="2000" spc="-5" dirty="0">
                <a:latin typeface="Times New Roman"/>
                <a:cs typeface="Times New Roman"/>
              </a:rPr>
              <a:t>if permitted </a:t>
            </a:r>
            <a:r>
              <a:rPr sz="2000" dirty="0">
                <a:latin typeface="Times New Roman"/>
                <a:cs typeface="Times New Roman"/>
              </a:rPr>
              <a:t>by </a:t>
            </a:r>
            <a:r>
              <a:rPr sz="2000" spc="-10" dirty="0">
                <a:latin typeface="Times New Roman"/>
                <a:cs typeface="Times New Roman"/>
              </a:rPr>
              <a:t>sanction 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after meeting all sanction </a:t>
            </a:r>
            <a:r>
              <a:rPr sz="2000" spc="-10" dirty="0">
                <a:latin typeface="Times New Roman"/>
                <a:cs typeface="Times New Roman"/>
              </a:rPr>
              <a:t>terms. </a:t>
            </a:r>
            <a:r>
              <a:rPr sz="2000" spc="-5" dirty="0">
                <a:latin typeface="Times New Roman"/>
                <a:cs typeface="Times New Roman"/>
              </a:rPr>
              <a:t>Proof of </a:t>
            </a:r>
            <a:r>
              <a:rPr sz="2000" spc="-10" dirty="0">
                <a:latin typeface="Times New Roman"/>
                <a:cs typeface="Times New Roman"/>
              </a:rPr>
              <a:t>initial </a:t>
            </a:r>
            <a:r>
              <a:rPr sz="2000" spc="-5" dirty="0">
                <a:latin typeface="Times New Roman"/>
                <a:cs typeface="Times New Roman"/>
              </a:rPr>
              <a:t>payment to </a:t>
            </a:r>
            <a:r>
              <a:rPr sz="2000" dirty="0">
                <a:latin typeface="Times New Roman"/>
                <a:cs typeface="Times New Roman"/>
              </a:rPr>
              <a:t>be  </a:t>
            </a:r>
            <a:r>
              <a:rPr sz="2000" spc="-5" dirty="0">
                <a:latin typeface="Times New Roman"/>
                <a:cs typeface="Times New Roman"/>
              </a:rPr>
              <a:t>verified.</a:t>
            </a:r>
            <a:endParaRPr sz="2000">
              <a:latin typeface="Times New Roman"/>
              <a:cs typeface="Times New Roman"/>
            </a:endParaRPr>
          </a:p>
          <a:p>
            <a:pPr marL="469265" indent="-455930">
              <a:lnSpc>
                <a:spcPct val="100000"/>
              </a:lnSpc>
              <a:spcBef>
                <a:spcPts val="615"/>
              </a:spcBef>
              <a:buAutoNum type="arabicPeriod"/>
              <a:tabLst>
                <a:tab pos="468630" algn="l"/>
                <a:tab pos="469900" algn="l"/>
              </a:tabLst>
            </a:pPr>
            <a:r>
              <a:rPr sz="2000" spc="-5" dirty="0">
                <a:latin typeface="Times New Roman"/>
                <a:cs typeface="Times New Roman"/>
              </a:rPr>
              <a:t>Repayment schedule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be </a:t>
            </a:r>
            <a:r>
              <a:rPr sz="2000" spc="-5" dirty="0">
                <a:latin typeface="Times New Roman"/>
                <a:cs typeface="Times New Roman"/>
              </a:rPr>
              <a:t>as </a:t>
            </a:r>
            <a:r>
              <a:rPr sz="2000" dirty="0">
                <a:latin typeface="Times New Roman"/>
                <a:cs typeface="Times New Roman"/>
              </a:rPr>
              <a:t>per </a:t>
            </a:r>
            <a:r>
              <a:rPr sz="2000" spc="-5" dirty="0">
                <a:latin typeface="Times New Roman"/>
                <a:cs typeface="Times New Roman"/>
              </a:rPr>
              <a:t>the sanction and verify record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repayment</a:t>
            </a:r>
            <a:endParaRPr sz="2000">
              <a:latin typeface="Times New Roman"/>
              <a:cs typeface="Times New Roman"/>
            </a:endParaRPr>
          </a:p>
          <a:p>
            <a:pPr marL="469900" indent="-455930">
              <a:lnSpc>
                <a:spcPts val="2345"/>
              </a:lnSpc>
              <a:spcBef>
                <a:spcPts val="60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000" spc="-5" dirty="0">
                <a:latin typeface="Times New Roman"/>
                <a:cs typeface="Times New Roman"/>
              </a:rPr>
              <a:t>Disbursement strictly as </a:t>
            </a:r>
            <a:r>
              <a:rPr sz="2000" dirty="0">
                <a:latin typeface="Times New Roman"/>
                <a:cs typeface="Times New Roman"/>
              </a:rPr>
              <a:t>per </a:t>
            </a:r>
            <a:r>
              <a:rPr sz="2000" spc="-5" dirty="0">
                <a:latin typeface="Times New Roman"/>
                <a:cs typeface="Times New Roman"/>
              </a:rPr>
              <a:t>project report </a:t>
            </a:r>
            <a:r>
              <a:rPr sz="2000" spc="-10" dirty="0">
                <a:latin typeface="Times New Roman"/>
                <a:cs typeface="Times New Roman"/>
              </a:rPr>
              <a:t>(in </a:t>
            </a:r>
            <a:r>
              <a:rPr sz="2000" spc="-5" dirty="0">
                <a:latin typeface="Times New Roman"/>
                <a:cs typeface="Times New Roman"/>
              </a:rPr>
              <a:t>installments). If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the</a:t>
            </a:r>
            <a:endParaRPr sz="2000">
              <a:latin typeface="Times New Roman"/>
              <a:cs typeface="Times New Roman"/>
            </a:endParaRPr>
          </a:p>
          <a:p>
            <a:pPr marL="13970" marR="5080" indent="444500">
              <a:lnSpc>
                <a:spcPts val="23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disbursement schedule stretches beyond one year then yearly draw down schedule  duly certified by the borrower should </a:t>
            </a:r>
            <a:r>
              <a:rPr sz="2000" dirty="0">
                <a:latin typeface="Times New Roman"/>
                <a:cs typeface="Times New Roman"/>
              </a:rPr>
              <a:t>be </a:t>
            </a:r>
            <a:r>
              <a:rPr sz="2000" spc="-10" dirty="0">
                <a:latin typeface="Times New Roman"/>
                <a:cs typeface="Times New Roman"/>
              </a:rPr>
              <a:t>obtained. </a:t>
            </a:r>
            <a:r>
              <a:rPr sz="2000" spc="-5" dirty="0">
                <a:latin typeface="Times New Roman"/>
                <a:cs typeface="Times New Roman"/>
              </a:rPr>
              <a:t>Disbursement schedule should </a:t>
            </a:r>
            <a:r>
              <a:rPr sz="2000" dirty="0">
                <a:latin typeface="Times New Roman"/>
                <a:cs typeface="Times New Roman"/>
              </a:rPr>
              <a:t>be  </a:t>
            </a:r>
            <a:r>
              <a:rPr sz="2000" spc="-5" dirty="0">
                <a:latin typeface="Times New Roman"/>
                <a:cs typeface="Times New Roman"/>
              </a:rPr>
              <a:t>entered in the CBS in the case of such </a:t>
            </a:r>
            <a:r>
              <a:rPr sz="2000" dirty="0">
                <a:latin typeface="Times New Roman"/>
                <a:cs typeface="Times New Roman"/>
              </a:rPr>
              <a:t>Term </a:t>
            </a:r>
            <a:r>
              <a:rPr sz="2000" spc="-5" dirty="0">
                <a:latin typeface="Times New Roman"/>
                <a:cs typeface="Times New Roman"/>
              </a:rPr>
              <a:t>Loans.</a:t>
            </a:r>
            <a:endParaRPr sz="2000">
              <a:latin typeface="Times New Roman"/>
              <a:cs typeface="Times New Roman"/>
            </a:endParaRPr>
          </a:p>
          <a:p>
            <a:pPr marL="472440" marR="887094" indent="-458470">
              <a:lnSpc>
                <a:spcPct val="100000"/>
              </a:lnSpc>
              <a:spcBef>
                <a:spcPts val="560"/>
              </a:spcBef>
              <a:buAutoNum type="arabicPeriod" startAt="6"/>
              <a:tabLst>
                <a:tab pos="469900" algn="l"/>
                <a:tab pos="470534" algn="l"/>
              </a:tabLst>
            </a:pPr>
            <a:r>
              <a:rPr sz="2000" spc="-5" dirty="0">
                <a:latin typeface="Times New Roman"/>
                <a:cs typeface="Times New Roman"/>
              </a:rPr>
              <a:t>Check whether proper </a:t>
            </a:r>
            <a:r>
              <a:rPr sz="2000" spc="-15" dirty="0">
                <a:latin typeface="Times New Roman"/>
                <a:cs typeface="Times New Roman"/>
              </a:rPr>
              <a:t>margin </a:t>
            </a:r>
            <a:r>
              <a:rPr sz="2000" spc="-5" dirty="0">
                <a:latin typeface="Times New Roman"/>
                <a:cs typeface="Times New Roman"/>
              </a:rPr>
              <a:t>stipulated as per sanction brought in </a:t>
            </a:r>
            <a:r>
              <a:rPr sz="2000" dirty="0">
                <a:latin typeface="Times New Roman"/>
                <a:cs typeface="Times New Roman"/>
              </a:rPr>
              <a:t>by </a:t>
            </a:r>
            <a:r>
              <a:rPr sz="2000" spc="-10" dirty="0">
                <a:latin typeface="Times New Roman"/>
                <a:cs typeface="Times New Roman"/>
              </a:rPr>
              <a:t>the  </a:t>
            </a:r>
            <a:r>
              <a:rPr sz="2000" spc="-5" dirty="0">
                <a:latin typeface="Times New Roman"/>
                <a:cs typeface="Times New Roman"/>
              </a:rPr>
              <a:t>promoters/ </a:t>
            </a:r>
            <a:r>
              <a:rPr sz="2000" spc="-25" dirty="0">
                <a:latin typeface="Times New Roman"/>
                <a:cs typeface="Times New Roman"/>
              </a:rPr>
              <a:t>Company.</a:t>
            </a:r>
            <a:endParaRPr sz="2000">
              <a:latin typeface="Times New Roman"/>
              <a:cs typeface="Times New Roman"/>
            </a:endParaRPr>
          </a:p>
          <a:p>
            <a:pPr marL="470534" indent="-455930">
              <a:lnSpc>
                <a:spcPct val="100000"/>
              </a:lnSpc>
              <a:spcBef>
                <a:spcPts val="600"/>
              </a:spcBef>
              <a:buAutoNum type="arabicPeriod" startAt="6"/>
              <a:tabLst>
                <a:tab pos="470534" algn="l"/>
                <a:tab pos="471170" algn="l"/>
              </a:tabLst>
            </a:pPr>
            <a:r>
              <a:rPr sz="2000" spc="-5" dirty="0">
                <a:latin typeface="Times New Roman"/>
                <a:cs typeface="Times New Roman"/>
              </a:rPr>
              <a:t>Study Bank </a:t>
            </a:r>
            <a:r>
              <a:rPr sz="2000" spc="-10" dirty="0">
                <a:latin typeface="Times New Roman"/>
                <a:cs typeface="Times New Roman"/>
              </a:rPr>
              <a:t>Statement.</a:t>
            </a:r>
            <a:endParaRPr sz="2000">
              <a:latin typeface="Times New Roman"/>
              <a:cs typeface="Times New Roman"/>
            </a:endParaRPr>
          </a:p>
          <a:p>
            <a:pPr marL="403860" marR="481330" indent="-391160">
              <a:lnSpc>
                <a:spcPts val="2520"/>
              </a:lnSpc>
              <a:spcBef>
                <a:spcPts val="795"/>
              </a:spcBef>
              <a:buAutoNum type="arabicPeriod" startAt="6"/>
              <a:tabLst>
                <a:tab pos="403860" algn="l"/>
                <a:tab pos="404495" algn="l"/>
              </a:tabLst>
            </a:pPr>
            <a:r>
              <a:rPr sz="2200" spc="-5" dirty="0">
                <a:latin typeface="Times New Roman"/>
                <a:cs typeface="Times New Roman"/>
              </a:rPr>
              <a:t>Ensure that repayments are coming from internal accruals </a:t>
            </a:r>
            <a:r>
              <a:rPr sz="2200" spc="-10" dirty="0">
                <a:latin typeface="Times New Roman"/>
                <a:cs typeface="Times New Roman"/>
              </a:rPr>
              <a:t>only </a:t>
            </a:r>
            <a:r>
              <a:rPr sz="2200" spc="-5" dirty="0">
                <a:latin typeface="Times New Roman"/>
                <a:cs typeface="Times New Roman"/>
              </a:rPr>
              <a:t>and not  from outside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source.</a:t>
            </a:r>
            <a:endParaRPr sz="2200">
              <a:latin typeface="Times New Roman"/>
              <a:cs typeface="Times New Roman"/>
            </a:endParaRPr>
          </a:p>
          <a:p>
            <a:pPr marR="748030" algn="r">
              <a:lnSpc>
                <a:spcPts val="1810"/>
              </a:lnSpc>
            </a:pPr>
            <a:r>
              <a:rPr sz="1600" b="1" spc="-10" dirty="0">
                <a:latin typeface="Times New Roman"/>
                <a:cs typeface="Times New Roman"/>
              </a:rPr>
              <a:t>K.V.S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Shyamsunder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7326312"/>
            <a:ext cx="63500" cy="0"/>
          </a:xfrm>
          <a:custGeom>
            <a:avLst/>
            <a:gdLst/>
            <a:ahLst/>
            <a:cxnLst/>
            <a:rect l="l" t="t" r="r" b="b"/>
            <a:pathLst>
              <a:path w="63500">
                <a:moveTo>
                  <a:pt x="0" y="0"/>
                </a:moveTo>
                <a:lnTo>
                  <a:pt x="63500" y="0"/>
                </a:lnTo>
              </a:path>
            </a:pathLst>
          </a:custGeom>
          <a:ln w="34925">
            <a:solidFill>
              <a:srgbClr val="BCDB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7270750"/>
            <a:ext cx="7213600" cy="0"/>
          </a:xfrm>
          <a:custGeom>
            <a:avLst/>
            <a:gdLst/>
            <a:ahLst/>
            <a:cxnLst/>
            <a:rect l="l" t="t" r="r" b="b"/>
            <a:pathLst>
              <a:path w="7213600">
                <a:moveTo>
                  <a:pt x="0" y="0"/>
                </a:moveTo>
                <a:lnTo>
                  <a:pt x="7213600" y="0"/>
                </a:lnTo>
              </a:path>
            </a:pathLst>
          </a:custGeom>
          <a:ln w="76200">
            <a:solidFill>
              <a:srgbClr val="C8DF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63550" y="463550"/>
            <a:ext cx="9143987" cy="68579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16939" y="889508"/>
            <a:ext cx="56127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Check </a:t>
            </a:r>
            <a:r>
              <a:rPr spc="-5" dirty="0"/>
              <a:t>list </a:t>
            </a:r>
            <a:r>
              <a:rPr spc="-10" dirty="0"/>
              <a:t>Priority Sector </a:t>
            </a:r>
            <a:r>
              <a:rPr spc="-5" dirty="0"/>
              <a:t>Advances</a:t>
            </a:r>
            <a:r>
              <a:rPr spc="-140" dirty="0"/>
              <a:t> </a:t>
            </a:r>
            <a:r>
              <a:rPr spc="-5" dirty="0"/>
              <a:t>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717028" y="7025866"/>
            <a:ext cx="1814830" cy="250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39"/>
              </a:lnSpc>
            </a:pPr>
            <a:r>
              <a:rPr sz="1600" b="1" spc="-40" dirty="0">
                <a:latin typeface="Times New Roman"/>
                <a:cs typeface="Times New Roman"/>
              </a:rPr>
              <a:t>K.V.S.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Shyamsunder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6939" y="1308607"/>
            <a:ext cx="7213600" cy="3134360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5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Amount </a:t>
            </a:r>
            <a:r>
              <a:rPr sz="2400" dirty="0">
                <a:latin typeface="Times New Roman"/>
                <a:cs typeface="Times New Roman"/>
              </a:rPr>
              <a:t>of individual </a:t>
            </a:r>
            <a:r>
              <a:rPr sz="2400" spc="-5" dirty="0">
                <a:latin typeface="Times New Roman"/>
                <a:cs typeface="Times New Roman"/>
              </a:rPr>
              <a:t>loans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small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Interest subsidy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available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45" dirty="0">
                <a:latin typeface="Times New Roman"/>
                <a:cs typeface="Times New Roman"/>
              </a:rPr>
              <a:t>Test </a:t>
            </a:r>
            <a:r>
              <a:rPr sz="2400" dirty="0">
                <a:latin typeface="Times New Roman"/>
                <a:cs typeface="Times New Roman"/>
              </a:rPr>
              <a:t>check </a:t>
            </a:r>
            <a:r>
              <a:rPr sz="2400" spc="-1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documents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classification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Lodgment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claims with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ECGC</a:t>
            </a:r>
            <a:endParaRPr sz="2400">
              <a:latin typeface="Times New Roman"/>
              <a:cs typeface="Times New Roman"/>
            </a:endParaRPr>
          </a:p>
          <a:p>
            <a:pPr marL="469900" marR="508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Check proper </a:t>
            </a:r>
            <a:r>
              <a:rPr sz="2400" dirty="0">
                <a:latin typeface="Times New Roman"/>
                <a:cs typeface="Times New Roman"/>
              </a:rPr>
              <a:t>coding and </a:t>
            </a:r>
            <a:r>
              <a:rPr sz="2400" spc="-5" dirty="0">
                <a:latin typeface="Times New Roman"/>
                <a:cs typeface="Times New Roman"/>
              </a:rPr>
              <a:t>classification as per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R.B.I  guidelines.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Check </a:t>
            </a:r>
            <a:r>
              <a:rPr spc="-5" dirty="0"/>
              <a:t>list Non </a:t>
            </a:r>
            <a:r>
              <a:rPr spc="-10" dirty="0"/>
              <a:t>Fund Based </a:t>
            </a:r>
            <a:r>
              <a:rPr spc="-5" dirty="0"/>
              <a:t>Limits</a:t>
            </a:r>
            <a:r>
              <a:rPr spc="75" dirty="0"/>
              <a:t> </a:t>
            </a:r>
            <a:r>
              <a:rPr spc="-5" dirty="0"/>
              <a:t>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717028" y="7025866"/>
            <a:ext cx="1814830" cy="250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39"/>
              </a:lnSpc>
            </a:pPr>
            <a:r>
              <a:rPr sz="1600" b="1" spc="-40" dirty="0">
                <a:latin typeface="Times New Roman"/>
                <a:cs typeface="Times New Roman"/>
              </a:rPr>
              <a:t>K.V.S.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Shyamsunder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660" y="1591436"/>
            <a:ext cx="7924165" cy="5234940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40"/>
              </a:spcBef>
              <a:tabLst>
                <a:tab pos="468630" algn="l"/>
              </a:tabLst>
            </a:pPr>
            <a:r>
              <a:rPr sz="2200" b="1" spc="-5" dirty="0">
                <a:latin typeface="Times New Roman"/>
                <a:cs typeface="Times New Roman"/>
              </a:rPr>
              <a:t>a)	Bank</a:t>
            </a:r>
            <a:r>
              <a:rPr sz="2200" b="1" spc="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Guarantees</a:t>
            </a:r>
            <a:endParaRPr sz="2200">
              <a:latin typeface="Times New Roman"/>
              <a:cs typeface="Times New Roman"/>
            </a:endParaRPr>
          </a:p>
          <a:p>
            <a:pPr marL="469900" marR="42037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8630" algn="l"/>
                <a:tab pos="469265" algn="l"/>
              </a:tabLst>
            </a:pPr>
            <a:r>
              <a:rPr sz="2200" spc="-50" dirty="0">
                <a:latin typeface="Times New Roman"/>
                <a:cs typeface="Times New Roman"/>
              </a:rPr>
              <a:t>Verify </a:t>
            </a:r>
            <a:r>
              <a:rPr sz="2200" spc="-5" dirty="0">
                <a:latin typeface="Times New Roman"/>
                <a:cs typeface="Times New Roman"/>
              </a:rPr>
              <a:t>sanction terms/ </a:t>
            </a:r>
            <a:r>
              <a:rPr sz="2200" spc="-15" dirty="0">
                <a:latin typeface="Times New Roman"/>
                <a:cs typeface="Times New Roman"/>
              </a:rPr>
              <a:t>margin/ </a:t>
            </a:r>
            <a:r>
              <a:rPr sz="2200" spc="-5" dirty="0">
                <a:latin typeface="Times New Roman"/>
                <a:cs typeface="Times New Roman"/>
              </a:rPr>
              <a:t>commission, validity </a:t>
            </a:r>
            <a:r>
              <a:rPr sz="2200" spc="-10" dirty="0">
                <a:latin typeface="Times New Roman"/>
                <a:cs typeface="Times New Roman"/>
              </a:rPr>
              <a:t>and </a:t>
            </a:r>
            <a:r>
              <a:rPr sz="2200" spc="-5" dirty="0">
                <a:latin typeface="Times New Roman"/>
                <a:cs typeface="Times New Roman"/>
              </a:rPr>
              <a:t>action  period. </a:t>
            </a:r>
            <a:r>
              <a:rPr sz="2200" spc="-30" dirty="0">
                <a:latin typeface="Times New Roman"/>
                <a:cs typeface="Times New Roman"/>
              </a:rPr>
              <a:t>Verification </a:t>
            </a:r>
            <a:r>
              <a:rPr sz="2200" spc="-5" dirty="0">
                <a:latin typeface="Times New Roman"/>
                <a:cs typeface="Times New Roman"/>
              </a:rPr>
              <a:t>of Commission to be done in all</a:t>
            </a:r>
            <a:r>
              <a:rPr sz="2200" spc="5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cases.</a:t>
            </a:r>
            <a:endParaRPr sz="2200">
              <a:latin typeface="Times New Roman"/>
              <a:cs typeface="Times New Roman"/>
            </a:endParaRPr>
          </a:p>
          <a:p>
            <a:pPr marL="467995" indent="-455295">
              <a:lnSpc>
                <a:spcPts val="2630"/>
              </a:lnSpc>
              <a:buAutoNum type="arabicPeriod"/>
              <a:tabLst>
                <a:tab pos="467995" algn="l"/>
                <a:tab pos="468630" algn="l"/>
              </a:tabLst>
            </a:pPr>
            <a:r>
              <a:rPr sz="2200" spc="-5" dirty="0">
                <a:latin typeface="Times New Roman"/>
                <a:cs typeface="Times New Roman"/>
              </a:rPr>
              <a:t>Limitation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clause.</a:t>
            </a:r>
            <a:endParaRPr sz="22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890"/>
              </a:spcBef>
              <a:buAutoNum type="arabicPeriod"/>
              <a:tabLst>
                <a:tab pos="468630" algn="l"/>
                <a:tab pos="469265" algn="l"/>
              </a:tabLst>
            </a:pPr>
            <a:r>
              <a:rPr sz="2200" spc="-5" dirty="0">
                <a:latin typeface="Times New Roman"/>
                <a:cs typeface="Times New Roman"/>
              </a:rPr>
              <a:t>Register of guarantees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issued</a:t>
            </a:r>
            <a:endParaRPr sz="22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900"/>
              </a:spcBef>
              <a:buAutoNum type="arabicPeriod"/>
              <a:tabLst>
                <a:tab pos="468630" algn="l"/>
                <a:tab pos="469265" algn="l"/>
              </a:tabLst>
            </a:pPr>
            <a:r>
              <a:rPr sz="2200" spc="-5" dirty="0">
                <a:latin typeface="Times New Roman"/>
                <a:cs typeface="Times New Roman"/>
              </a:rPr>
              <a:t>Reversal of expired guarantee after following extant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guidelines</a:t>
            </a:r>
            <a:endParaRPr sz="2200">
              <a:latin typeface="Times New Roman"/>
              <a:cs typeface="Times New Roman"/>
            </a:endParaRPr>
          </a:p>
          <a:p>
            <a:pPr marL="470534" marR="865505" indent="-457200">
              <a:lnSpc>
                <a:spcPts val="2630"/>
              </a:lnSpc>
              <a:spcBef>
                <a:spcPts val="980"/>
              </a:spcBef>
              <a:buAutoNum type="arabicPeriod"/>
              <a:tabLst>
                <a:tab pos="468630" algn="l"/>
                <a:tab pos="469265" algn="l"/>
              </a:tabLst>
            </a:pPr>
            <a:r>
              <a:rPr sz="2200" spc="-5" dirty="0">
                <a:latin typeface="Times New Roman"/>
                <a:cs typeface="Times New Roman"/>
              </a:rPr>
              <a:t>Attract Capital Adequacy </a:t>
            </a:r>
            <a:r>
              <a:rPr sz="2200" spc="-10" dirty="0">
                <a:latin typeface="Times New Roman"/>
                <a:cs typeface="Times New Roman"/>
              </a:rPr>
              <a:t>Norms </a:t>
            </a:r>
            <a:r>
              <a:rPr sz="2200" spc="-5" dirty="0">
                <a:latin typeface="Times New Roman"/>
                <a:cs typeface="Times New Roman"/>
              </a:rPr>
              <a:t>in the </a:t>
            </a:r>
            <a:r>
              <a:rPr sz="2200" spc="-10" dirty="0">
                <a:latin typeface="Times New Roman"/>
                <a:cs typeface="Times New Roman"/>
              </a:rPr>
              <a:t>case </a:t>
            </a:r>
            <a:r>
              <a:rPr sz="2200" spc="-5" dirty="0">
                <a:latin typeface="Times New Roman"/>
                <a:cs typeface="Times New Roman"/>
              </a:rPr>
              <a:t>of un reversed  guarantees.</a:t>
            </a:r>
            <a:endParaRPr sz="2200">
              <a:latin typeface="Times New Roman"/>
              <a:cs typeface="Times New Roman"/>
            </a:endParaRPr>
          </a:p>
          <a:p>
            <a:pPr marL="469265" marR="415925" indent="-455930">
              <a:lnSpc>
                <a:spcPct val="107700"/>
              </a:lnSpc>
              <a:spcBef>
                <a:spcPts val="35"/>
              </a:spcBef>
              <a:buAutoNum type="arabicPeriod"/>
              <a:tabLst>
                <a:tab pos="468630" algn="l"/>
                <a:tab pos="469265" algn="l"/>
              </a:tabLst>
            </a:pPr>
            <a:r>
              <a:rPr sz="2200" spc="-5" dirty="0">
                <a:latin typeface="Times New Roman"/>
                <a:cs typeface="Times New Roman"/>
              </a:rPr>
              <a:t>Fresh guarantees not to be </a:t>
            </a:r>
            <a:r>
              <a:rPr sz="2200" spc="-10" dirty="0">
                <a:latin typeface="Times New Roman"/>
                <a:cs typeface="Times New Roman"/>
              </a:rPr>
              <a:t>issued </a:t>
            </a:r>
            <a:r>
              <a:rPr sz="2200" spc="-5" dirty="0">
                <a:latin typeface="Times New Roman"/>
                <a:cs typeface="Times New Roman"/>
              </a:rPr>
              <a:t>when earlier guarantees were  invoked </a:t>
            </a:r>
            <a:r>
              <a:rPr sz="2200" spc="-10" dirty="0">
                <a:latin typeface="Times New Roman"/>
                <a:cs typeface="Times New Roman"/>
              </a:rPr>
              <a:t>and </a:t>
            </a:r>
            <a:r>
              <a:rPr sz="2200" spc="-5" dirty="0">
                <a:latin typeface="Times New Roman"/>
                <a:cs typeface="Times New Roman"/>
              </a:rPr>
              <a:t>not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paid.</a:t>
            </a:r>
            <a:endParaRPr sz="2200">
              <a:latin typeface="Times New Roman"/>
              <a:cs typeface="Times New Roman"/>
            </a:endParaRPr>
          </a:p>
          <a:p>
            <a:pPr marL="469265" marR="5080" indent="-456565">
              <a:lnSpc>
                <a:spcPct val="108000"/>
              </a:lnSpc>
              <a:spcBef>
                <a:spcPts val="5"/>
              </a:spcBef>
              <a:buAutoNum type="arabicPeriod"/>
              <a:tabLst>
                <a:tab pos="432434" algn="l"/>
                <a:tab pos="433070" algn="l"/>
              </a:tabLst>
            </a:pPr>
            <a:r>
              <a:rPr sz="2200" spc="-5" dirty="0">
                <a:latin typeface="Times New Roman"/>
                <a:cs typeface="Times New Roman"/>
              </a:rPr>
              <a:t>Ensure </a:t>
            </a:r>
            <a:r>
              <a:rPr sz="2200" spc="-10" dirty="0">
                <a:latin typeface="Times New Roman"/>
                <a:cs typeface="Times New Roman"/>
              </a:rPr>
              <a:t>that </a:t>
            </a:r>
            <a:r>
              <a:rPr sz="2200" spc="-5" dirty="0">
                <a:latin typeface="Times New Roman"/>
                <a:cs typeface="Times New Roman"/>
              </a:rPr>
              <a:t>a Performance Guarantee is not classified as Financial  Guarantee (and vice versa) in the </a:t>
            </a:r>
            <a:r>
              <a:rPr sz="2200" spc="-10" dirty="0">
                <a:latin typeface="Times New Roman"/>
                <a:cs typeface="Times New Roman"/>
              </a:rPr>
              <a:t>system </a:t>
            </a:r>
            <a:r>
              <a:rPr sz="2200" spc="-5" dirty="0">
                <a:latin typeface="Times New Roman"/>
                <a:cs typeface="Times New Roman"/>
              </a:rPr>
              <a:t>as the conversion and the  risk weight are different for different </a:t>
            </a:r>
            <a:r>
              <a:rPr sz="2200" spc="-10" dirty="0">
                <a:latin typeface="Times New Roman"/>
                <a:cs typeface="Times New Roman"/>
              </a:rPr>
              <a:t>types </a:t>
            </a:r>
            <a:r>
              <a:rPr sz="2200" spc="-5" dirty="0">
                <a:latin typeface="Times New Roman"/>
                <a:cs typeface="Times New Roman"/>
              </a:rPr>
              <a:t>of</a:t>
            </a:r>
            <a:r>
              <a:rPr sz="2200" spc="5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guarantees.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Check </a:t>
            </a:r>
            <a:r>
              <a:rPr spc="-5" dirty="0"/>
              <a:t>list Non </a:t>
            </a:r>
            <a:r>
              <a:rPr spc="-10" dirty="0"/>
              <a:t>Fund Based </a:t>
            </a:r>
            <a:r>
              <a:rPr spc="-5" dirty="0"/>
              <a:t>Limits</a:t>
            </a:r>
            <a:r>
              <a:rPr spc="75" dirty="0"/>
              <a:t> </a:t>
            </a:r>
            <a:r>
              <a:rPr spc="-5" dirty="0"/>
              <a:t>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717028" y="7025866"/>
            <a:ext cx="1814830" cy="250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39"/>
              </a:lnSpc>
            </a:pPr>
            <a:r>
              <a:rPr sz="1600" b="1" spc="-40" dirty="0">
                <a:latin typeface="Times New Roman"/>
                <a:cs typeface="Times New Roman"/>
              </a:rPr>
              <a:t>K.V.S.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Shyamsunder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92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15"/>
              </a:spcBef>
              <a:tabLst>
                <a:tab pos="467995" algn="l"/>
              </a:tabLst>
            </a:pPr>
            <a:r>
              <a:rPr spc="-5" dirty="0"/>
              <a:t>b)	Letter </a:t>
            </a:r>
            <a:r>
              <a:rPr dirty="0"/>
              <a:t>of</a:t>
            </a:r>
            <a:r>
              <a:rPr spc="-60" dirty="0"/>
              <a:t> </a:t>
            </a:r>
            <a:r>
              <a:rPr spc="-10" dirty="0"/>
              <a:t>Credit</a:t>
            </a:r>
          </a:p>
          <a:p>
            <a:pPr marL="469900" indent="-457200">
              <a:lnSpc>
                <a:spcPct val="100000"/>
              </a:lnSpc>
              <a:spcBef>
                <a:spcPts val="1415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b="0" spc="-5" dirty="0">
                <a:latin typeface="Times New Roman"/>
                <a:cs typeface="Times New Roman"/>
              </a:rPr>
              <a:t>Examine sanction </a:t>
            </a:r>
            <a:r>
              <a:rPr b="0" dirty="0">
                <a:latin typeface="Times New Roman"/>
                <a:cs typeface="Times New Roman"/>
              </a:rPr>
              <a:t>to </a:t>
            </a:r>
            <a:r>
              <a:rPr b="0" spc="-5" dirty="0">
                <a:latin typeface="Times New Roman"/>
                <a:cs typeface="Times New Roman"/>
              </a:rPr>
              <a:t>verify L/Cs </a:t>
            </a:r>
            <a:r>
              <a:rPr b="0" dirty="0">
                <a:latin typeface="Times New Roman"/>
                <a:cs typeface="Times New Roman"/>
              </a:rPr>
              <a:t>are </a:t>
            </a:r>
            <a:r>
              <a:rPr b="0" spc="-5" dirty="0">
                <a:latin typeface="Times New Roman"/>
                <a:cs typeface="Times New Roman"/>
              </a:rPr>
              <a:t>issued as per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terms.</a:t>
            </a: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b="0" spc="-5" dirty="0">
                <a:latin typeface="Times New Roman"/>
                <a:cs typeface="Times New Roman"/>
              </a:rPr>
              <a:t>L/C should </a:t>
            </a:r>
            <a:r>
              <a:rPr b="0" dirty="0">
                <a:latin typeface="Times New Roman"/>
                <a:cs typeface="Times New Roman"/>
              </a:rPr>
              <a:t>be </a:t>
            </a:r>
            <a:r>
              <a:rPr b="0" spc="-5" dirty="0">
                <a:latin typeface="Times New Roman"/>
                <a:cs typeface="Times New Roman"/>
              </a:rPr>
              <a:t>signed </a:t>
            </a:r>
            <a:r>
              <a:rPr b="0" dirty="0">
                <a:latin typeface="Times New Roman"/>
                <a:cs typeface="Times New Roman"/>
              </a:rPr>
              <a:t>by </a:t>
            </a:r>
            <a:r>
              <a:rPr b="0" spc="-5" dirty="0">
                <a:latin typeface="Times New Roman"/>
                <a:cs typeface="Times New Roman"/>
              </a:rPr>
              <a:t>authorized </a:t>
            </a:r>
            <a:r>
              <a:rPr b="0" spc="-10" dirty="0">
                <a:latin typeface="Times New Roman"/>
                <a:cs typeface="Times New Roman"/>
              </a:rPr>
              <a:t>officials</a:t>
            </a:r>
            <a:r>
              <a:rPr b="0" spc="-80" dirty="0">
                <a:latin typeface="Times New Roman"/>
                <a:cs typeface="Times New Roman"/>
              </a:rPr>
              <a:t> </a:t>
            </a:r>
            <a:r>
              <a:rPr b="0" spc="-40" dirty="0">
                <a:latin typeface="Times New Roman"/>
                <a:cs typeface="Times New Roman"/>
              </a:rPr>
              <a:t>(Two)</a:t>
            </a: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b="0" spc="-5" dirty="0">
                <a:latin typeface="Times New Roman"/>
                <a:cs typeface="Times New Roman"/>
              </a:rPr>
              <a:t>Proper sanction for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Extensions/Modifications</a:t>
            </a: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b="0" spc="-5" dirty="0">
                <a:latin typeface="Times New Roman"/>
                <a:cs typeface="Times New Roman"/>
              </a:rPr>
              <a:t>On devolvement </a:t>
            </a:r>
            <a:r>
              <a:rPr b="0" dirty="0">
                <a:latin typeface="Times New Roman"/>
                <a:cs typeface="Times New Roman"/>
              </a:rPr>
              <a:t>no </a:t>
            </a:r>
            <a:r>
              <a:rPr b="0" spc="-5" dirty="0">
                <a:latin typeface="Times New Roman"/>
                <a:cs typeface="Times New Roman"/>
              </a:rPr>
              <a:t>fresh L/C is </a:t>
            </a:r>
            <a:r>
              <a:rPr b="0" dirty="0">
                <a:latin typeface="Times New Roman"/>
                <a:cs typeface="Times New Roman"/>
              </a:rPr>
              <a:t>to </a:t>
            </a:r>
            <a:r>
              <a:rPr b="0" spc="-10" dirty="0">
                <a:latin typeface="Times New Roman"/>
                <a:cs typeface="Times New Roman"/>
              </a:rPr>
              <a:t>be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issued</a:t>
            </a:r>
          </a:p>
          <a:p>
            <a:pPr marL="469900" marR="508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b="0" spc="-5" dirty="0">
                <a:latin typeface="Times New Roman"/>
                <a:cs typeface="Times New Roman"/>
              </a:rPr>
              <a:t>Discrepancies </a:t>
            </a:r>
            <a:r>
              <a:rPr b="0" dirty="0">
                <a:latin typeface="Times New Roman"/>
                <a:cs typeface="Times New Roman"/>
              </a:rPr>
              <a:t>in </a:t>
            </a:r>
            <a:r>
              <a:rPr b="0" spc="-5" dirty="0">
                <a:latin typeface="Times New Roman"/>
                <a:cs typeface="Times New Roman"/>
              </a:rPr>
              <a:t>documents promptly </a:t>
            </a:r>
            <a:r>
              <a:rPr b="0" dirty="0">
                <a:latin typeface="Times New Roman"/>
                <a:cs typeface="Times New Roman"/>
              </a:rPr>
              <a:t>reported to </a:t>
            </a:r>
            <a:r>
              <a:rPr b="0" spc="-5" dirty="0">
                <a:latin typeface="Times New Roman"/>
                <a:cs typeface="Times New Roman"/>
              </a:rPr>
              <a:t>negotiating  </a:t>
            </a:r>
            <a:r>
              <a:rPr b="0" dirty="0">
                <a:latin typeface="Times New Roman"/>
                <a:cs typeface="Times New Roman"/>
              </a:rPr>
              <a:t>banker/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spc="-25" dirty="0">
                <a:latin typeface="Times New Roman"/>
                <a:cs typeface="Times New Roman"/>
              </a:rPr>
              <a:t>shipper.</a:t>
            </a: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b="0" spc="-5" dirty="0">
                <a:latin typeface="Times New Roman"/>
                <a:cs typeface="Times New Roman"/>
              </a:rPr>
              <a:t>On </a:t>
            </a:r>
            <a:r>
              <a:rPr b="0" dirty="0">
                <a:latin typeface="Times New Roman"/>
                <a:cs typeface="Times New Roman"/>
              </a:rPr>
              <a:t>non </a:t>
            </a:r>
            <a:r>
              <a:rPr b="0" spc="-5" dirty="0">
                <a:latin typeface="Times New Roman"/>
                <a:cs typeface="Times New Roman"/>
              </a:rPr>
              <a:t>payment liability is crystallized </a:t>
            </a:r>
            <a:r>
              <a:rPr b="0" dirty="0">
                <a:latin typeface="Times New Roman"/>
                <a:cs typeface="Times New Roman"/>
              </a:rPr>
              <a:t>and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reported.</a:t>
            </a: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b="0" spc="-5" dirty="0">
                <a:latin typeface="Times New Roman"/>
                <a:cs typeface="Times New Roman"/>
              </a:rPr>
              <a:t>Commission </a:t>
            </a:r>
            <a:r>
              <a:rPr b="0" dirty="0">
                <a:latin typeface="Times New Roman"/>
                <a:cs typeface="Times New Roman"/>
              </a:rPr>
              <a:t>on </a:t>
            </a:r>
            <a:r>
              <a:rPr b="0" spc="-5" dirty="0">
                <a:latin typeface="Times New Roman"/>
                <a:cs typeface="Times New Roman"/>
              </a:rPr>
              <a:t>L/C </a:t>
            </a:r>
            <a:r>
              <a:rPr b="0" dirty="0">
                <a:latin typeface="Times New Roman"/>
                <a:cs typeface="Times New Roman"/>
              </a:rPr>
              <a:t>to be checked.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3550" y="473075"/>
            <a:ext cx="9143987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93016" y="476416"/>
            <a:ext cx="8155305" cy="562356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Revenue Leakage (in respect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2400" b="1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Advances)</a:t>
            </a:r>
            <a:endParaRPr sz="2400">
              <a:latin typeface="Times New Roman"/>
              <a:cs typeface="Times New Roman"/>
            </a:endParaRPr>
          </a:p>
          <a:p>
            <a:pPr marL="518159" indent="-505459">
              <a:lnSpc>
                <a:spcPct val="100000"/>
              </a:lnSpc>
              <a:spcBef>
                <a:spcPts val="575"/>
              </a:spcBef>
              <a:buSzPct val="83333"/>
              <a:buAutoNum type="arabicPeriod"/>
              <a:tabLst>
                <a:tab pos="518159" algn="l"/>
                <a:tab pos="51879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Read </a:t>
            </a:r>
            <a:r>
              <a:rPr sz="2400" b="1" dirty="0">
                <a:latin typeface="Times New Roman"/>
                <a:cs typeface="Times New Roman"/>
              </a:rPr>
              <a:t>service </a:t>
            </a:r>
            <a:r>
              <a:rPr sz="2400" b="1" spc="-5" dirty="0">
                <a:latin typeface="Times New Roman"/>
                <a:cs typeface="Times New Roman"/>
              </a:rPr>
              <a:t>charges circulars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issued</a:t>
            </a:r>
            <a:endParaRPr sz="2400">
              <a:latin typeface="Times New Roman"/>
              <a:cs typeface="Times New Roman"/>
            </a:endParaRPr>
          </a:p>
          <a:p>
            <a:pPr marL="518159" indent="-505459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518159" algn="l"/>
                <a:tab pos="518795" algn="l"/>
              </a:tabLst>
            </a:pPr>
            <a:r>
              <a:rPr sz="2400" b="1" dirty="0">
                <a:latin typeface="Times New Roman"/>
                <a:cs typeface="Times New Roman"/>
              </a:rPr>
              <a:t>Major </a:t>
            </a:r>
            <a:r>
              <a:rPr sz="2400" b="1" spc="-5" dirty="0">
                <a:latin typeface="Times New Roman"/>
                <a:cs typeface="Times New Roman"/>
              </a:rPr>
              <a:t>components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Leakage:</a:t>
            </a:r>
            <a:endParaRPr sz="2400">
              <a:latin typeface="Times New Roman"/>
              <a:cs typeface="Times New Roman"/>
            </a:endParaRPr>
          </a:p>
          <a:p>
            <a:pPr marL="756285" marR="1403350" lvl="1" indent="-286385">
              <a:lnSpc>
                <a:spcPts val="2400"/>
              </a:lnSpc>
              <a:spcBef>
                <a:spcPts val="590"/>
              </a:spcBef>
              <a:buFont typeface="Courier New"/>
              <a:buChar char="o"/>
              <a:tabLst>
                <a:tab pos="81597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Processing Charges, particularly </a:t>
            </a:r>
            <a:r>
              <a:rPr sz="2400" b="1" dirty="0">
                <a:latin typeface="Times New Roman"/>
                <a:cs typeface="Times New Roman"/>
              </a:rPr>
              <a:t>for</a:t>
            </a:r>
            <a:r>
              <a:rPr sz="2400" b="1" spc="-30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extended  period </a:t>
            </a:r>
            <a:r>
              <a:rPr sz="2400" b="1" dirty="0">
                <a:latin typeface="Times New Roman"/>
                <a:cs typeface="Times New Roman"/>
              </a:rPr>
              <a:t>(to </a:t>
            </a:r>
            <a:r>
              <a:rPr sz="2400" b="1" spc="-10" dirty="0">
                <a:latin typeface="Times New Roman"/>
                <a:cs typeface="Times New Roman"/>
              </a:rPr>
              <a:t>be </a:t>
            </a:r>
            <a:r>
              <a:rPr sz="2400" b="1" spc="-5" dirty="0">
                <a:latin typeface="Times New Roman"/>
                <a:cs typeface="Times New Roman"/>
              </a:rPr>
              <a:t>collected </a:t>
            </a:r>
            <a:r>
              <a:rPr sz="2400" b="1" dirty="0">
                <a:latin typeface="Times New Roman"/>
                <a:cs typeface="Times New Roman"/>
              </a:rPr>
              <a:t>at </a:t>
            </a:r>
            <a:r>
              <a:rPr sz="2400" b="1" spc="-5" dirty="0">
                <a:latin typeface="Times New Roman"/>
                <a:cs typeface="Times New Roman"/>
              </a:rPr>
              <a:t>the time </a:t>
            </a:r>
            <a:r>
              <a:rPr sz="2400" b="1" dirty="0">
                <a:latin typeface="Times New Roman"/>
                <a:cs typeface="Times New Roman"/>
              </a:rPr>
              <a:t>of</a:t>
            </a:r>
            <a:r>
              <a:rPr sz="2400" b="1" spc="-29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sanction)</a:t>
            </a:r>
            <a:endParaRPr sz="2400">
              <a:latin typeface="Times New Roman"/>
              <a:cs typeface="Times New Roman"/>
            </a:endParaRPr>
          </a:p>
          <a:p>
            <a:pPr marL="756285" marR="783590" lvl="1" indent="-286385">
              <a:lnSpc>
                <a:spcPts val="2400"/>
              </a:lnSpc>
              <a:spcBef>
                <a:spcPts val="480"/>
              </a:spcBef>
              <a:buFont typeface="Courier New"/>
              <a:buChar char="o"/>
              <a:tabLst>
                <a:tab pos="81597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Upfront fees </a:t>
            </a:r>
            <a:r>
              <a:rPr sz="2400" b="1" dirty="0">
                <a:latin typeface="Times New Roman"/>
                <a:cs typeface="Times New Roman"/>
              </a:rPr>
              <a:t>(to </a:t>
            </a:r>
            <a:r>
              <a:rPr sz="2400" b="1" spc="-5" dirty="0">
                <a:latin typeface="Times New Roman"/>
                <a:cs typeface="Times New Roman"/>
              </a:rPr>
              <a:t>be collected </a:t>
            </a:r>
            <a:r>
              <a:rPr sz="2400" b="1" dirty="0">
                <a:latin typeface="Times New Roman"/>
                <a:cs typeface="Times New Roman"/>
              </a:rPr>
              <a:t>at </a:t>
            </a:r>
            <a:r>
              <a:rPr sz="2400" b="1" spc="-10" dirty="0">
                <a:latin typeface="Times New Roman"/>
                <a:cs typeface="Times New Roman"/>
              </a:rPr>
              <a:t>the </a:t>
            </a:r>
            <a:r>
              <a:rPr sz="2400" b="1" dirty="0">
                <a:latin typeface="Times New Roman"/>
                <a:cs typeface="Times New Roman"/>
              </a:rPr>
              <a:t>time of</a:t>
            </a:r>
            <a:r>
              <a:rPr sz="2400" b="1" spc="-36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sanction  but not at </a:t>
            </a:r>
            <a:r>
              <a:rPr sz="2400" b="1" dirty="0">
                <a:latin typeface="Times New Roman"/>
                <a:cs typeface="Times New Roman"/>
              </a:rPr>
              <a:t>the time of</a:t>
            </a:r>
            <a:r>
              <a:rPr sz="2400" b="1" spc="-16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disbursement)</a:t>
            </a:r>
            <a:endParaRPr sz="24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tabLst>
                <a:tab pos="774700" algn="l"/>
              </a:tabLst>
            </a:pPr>
            <a:r>
              <a:rPr sz="2400" dirty="0">
                <a:latin typeface="Times New Roman"/>
                <a:cs typeface="Times New Roman"/>
              </a:rPr>
              <a:t>o	</a:t>
            </a:r>
            <a:r>
              <a:rPr sz="2400" b="1" spc="-5" dirty="0">
                <a:latin typeface="Times New Roman"/>
                <a:cs typeface="Times New Roman"/>
              </a:rPr>
              <a:t>Documentation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Charges</a:t>
            </a:r>
            <a:endParaRPr sz="2400">
              <a:latin typeface="Times New Roman"/>
              <a:cs typeface="Times New Roman"/>
            </a:endParaRPr>
          </a:p>
          <a:p>
            <a:pPr marL="815340" indent="-345440">
              <a:lnSpc>
                <a:spcPct val="100000"/>
              </a:lnSpc>
              <a:spcBef>
                <a:spcPts val="420"/>
              </a:spcBef>
              <a:buFont typeface="Courier New"/>
              <a:buChar char="o"/>
              <a:tabLst>
                <a:tab pos="81597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Fees </a:t>
            </a:r>
            <a:r>
              <a:rPr sz="2400" b="1" dirty="0">
                <a:latin typeface="Times New Roman"/>
                <a:cs typeface="Times New Roman"/>
              </a:rPr>
              <a:t>for </a:t>
            </a:r>
            <a:r>
              <a:rPr sz="2400" b="1" spc="-5" dirty="0">
                <a:latin typeface="Times New Roman"/>
                <a:cs typeface="Times New Roman"/>
              </a:rPr>
              <a:t>adhoc</a:t>
            </a:r>
            <a:r>
              <a:rPr sz="2400" b="1" spc="-13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sanctions</a:t>
            </a:r>
            <a:endParaRPr sz="2400">
              <a:latin typeface="Times New Roman"/>
              <a:cs typeface="Times New Roman"/>
            </a:endParaRPr>
          </a:p>
          <a:p>
            <a:pPr marL="815340" indent="-345440">
              <a:lnSpc>
                <a:spcPct val="100000"/>
              </a:lnSpc>
              <a:spcBef>
                <a:spcPts val="490"/>
              </a:spcBef>
              <a:buFont typeface="Courier New"/>
              <a:buChar char="o"/>
              <a:tabLst>
                <a:tab pos="81597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Fees for modification in sanction</a:t>
            </a:r>
            <a:r>
              <a:rPr sz="2400" b="1" spc="-31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terms</a:t>
            </a:r>
            <a:endParaRPr sz="2400">
              <a:latin typeface="Times New Roman"/>
              <a:cs typeface="Times New Roman"/>
            </a:endParaRPr>
          </a:p>
          <a:p>
            <a:pPr marL="815340" indent="-345440">
              <a:lnSpc>
                <a:spcPct val="100000"/>
              </a:lnSpc>
              <a:spcBef>
                <a:spcPts val="495"/>
              </a:spcBef>
              <a:buFont typeface="Courier New"/>
              <a:buChar char="o"/>
              <a:tabLst>
                <a:tab pos="81597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Fees for Misc. request like </a:t>
            </a:r>
            <a:r>
              <a:rPr sz="2400" b="1" spc="-10" dirty="0">
                <a:latin typeface="Times New Roman"/>
                <a:cs typeface="Times New Roman"/>
              </a:rPr>
              <a:t>NOC/ </a:t>
            </a:r>
            <a:r>
              <a:rPr sz="2400" b="1" spc="-5" dirty="0">
                <a:latin typeface="Times New Roman"/>
                <a:cs typeface="Times New Roman"/>
              </a:rPr>
              <a:t>Vacation </a:t>
            </a:r>
            <a:r>
              <a:rPr sz="2400" b="1" spc="-10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charge,</a:t>
            </a:r>
            <a:r>
              <a:rPr sz="2400" b="1" spc="-32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etc.</a:t>
            </a:r>
            <a:endParaRPr sz="2400">
              <a:latin typeface="Times New Roman"/>
              <a:cs typeface="Times New Roman"/>
            </a:endParaRPr>
          </a:p>
          <a:p>
            <a:pPr marL="815340" indent="-345440">
              <a:lnSpc>
                <a:spcPct val="100000"/>
              </a:lnSpc>
              <a:spcBef>
                <a:spcPts val="490"/>
              </a:spcBef>
              <a:buFont typeface="Courier New"/>
              <a:buChar char="o"/>
              <a:tabLst>
                <a:tab pos="81597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Solvency Certificate</a:t>
            </a:r>
            <a:r>
              <a:rPr sz="2400" b="1" spc="-204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Charges</a:t>
            </a:r>
            <a:endParaRPr sz="2400">
              <a:latin typeface="Times New Roman"/>
              <a:cs typeface="Times New Roman"/>
            </a:endParaRPr>
          </a:p>
          <a:p>
            <a:pPr marL="815340" indent="-345440">
              <a:lnSpc>
                <a:spcPct val="100000"/>
              </a:lnSpc>
              <a:spcBef>
                <a:spcPts val="495"/>
              </a:spcBef>
              <a:buFont typeface="Courier New"/>
              <a:buChar char="o"/>
              <a:tabLst>
                <a:tab pos="81597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Commission on L/C </a:t>
            </a:r>
            <a:r>
              <a:rPr sz="2400" b="1" dirty="0">
                <a:latin typeface="Times New Roman"/>
                <a:cs typeface="Times New Roman"/>
              </a:rPr>
              <a:t>&amp;</a:t>
            </a:r>
            <a:r>
              <a:rPr sz="2400" b="1" spc="-17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B/G</a:t>
            </a:r>
            <a:endParaRPr sz="2400">
              <a:latin typeface="Times New Roman"/>
              <a:cs typeface="Times New Roman"/>
            </a:endParaRPr>
          </a:p>
          <a:p>
            <a:pPr marL="815340" indent="-345440">
              <a:lnSpc>
                <a:spcPct val="100000"/>
              </a:lnSpc>
              <a:spcBef>
                <a:spcPts val="490"/>
              </a:spcBef>
              <a:buFont typeface="Courier New"/>
              <a:buChar char="o"/>
              <a:tabLst>
                <a:tab pos="81597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EM/CERSAI</a:t>
            </a:r>
            <a:r>
              <a:rPr sz="2400" b="1" spc="-9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Charges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17028" y="7025866"/>
            <a:ext cx="1814830" cy="250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39"/>
              </a:lnSpc>
            </a:pPr>
            <a:r>
              <a:rPr sz="1600" b="1" spc="-40" dirty="0">
                <a:latin typeface="Times New Roman"/>
                <a:cs typeface="Times New Roman"/>
              </a:rPr>
              <a:t>K.V.S.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Shyamsunder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5950" y="625475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51052" y="1633220"/>
            <a:ext cx="8003540" cy="2611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marR="351790" indent="-457200">
              <a:lnSpc>
                <a:spcPct val="99800"/>
              </a:lnSpc>
              <a:spcBef>
                <a:spcPts val="105"/>
              </a:spcBef>
              <a:buAutoNum type="arabicPeriod" startAt="3"/>
              <a:tabLst>
                <a:tab pos="460375" algn="l"/>
                <a:tab pos="461009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Penal Interest </a:t>
            </a:r>
            <a:r>
              <a:rPr sz="2400" b="1" dirty="0">
                <a:latin typeface="Times New Roman"/>
                <a:cs typeface="Times New Roman"/>
              </a:rPr>
              <a:t>for </a:t>
            </a:r>
            <a:r>
              <a:rPr sz="2400" b="1" spc="-5" dirty="0">
                <a:latin typeface="Times New Roman"/>
                <a:cs typeface="Times New Roman"/>
              </a:rPr>
              <a:t>delayed /non submission </a:t>
            </a:r>
            <a:r>
              <a:rPr sz="2400" b="1" spc="-10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stock and  book debts/ QPR </a:t>
            </a:r>
            <a:r>
              <a:rPr sz="2400" b="1" dirty="0">
                <a:latin typeface="Times New Roman"/>
                <a:cs typeface="Times New Roman"/>
              </a:rPr>
              <a:t>etc. </a:t>
            </a:r>
            <a:r>
              <a:rPr sz="2400" b="1" spc="-5" dirty="0">
                <a:latin typeface="Times New Roman"/>
                <a:cs typeface="Times New Roman"/>
              </a:rPr>
              <a:t>(also expiry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External Credit  Rating)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575"/>
              </a:spcBef>
              <a:buAutoNum type="arabicPeriod" startAt="3"/>
              <a:tabLst>
                <a:tab pos="460375" algn="l"/>
                <a:tab pos="461009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Penal interest </a:t>
            </a:r>
            <a:r>
              <a:rPr sz="2400" b="1" dirty="0">
                <a:latin typeface="Times New Roman"/>
                <a:cs typeface="Times New Roman"/>
              </a:rPr>
              <a:t>for </a:t>
            </a:r>
            <a:r>
              <a:rPr sz="2400" b="1" spc="-5" dirty="0">
                <a:latin typeface="Times New Roman"/>
                <a:cs typeface="Times New Roman"/>
              </a:rPr>
              <a:t>non-compliance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terms </a:t>
            </a:r>
            <a:r>
              <a:rPr sz="2400" b="1" spc="-10" dirty="0">
                <a:latin typeface="Times New Roman"/>
                <a:cs typeface="Times New Roman"/>
              </a:rPr>
              <a:t>and</a:t>
            </a:r>
            <a:r>
              <a:rPr sz="2400" b="1" spc="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conditions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Times New Roman"/>
              <a:buAutoNum type="arabicPeriod" startAt="3"/>
            </a:pPr>
            <a:endParaRPr sz="2450">
              <a:latin typeface="Times New Roman"/>
              <a:cs typeface="Times New Roman"/>
            </a:endParaRPr>
          </a:p>
          <a:p>
            <a:pPr marL="12700" marR="693420">
              <a:lnSpc>
                <a:spcPts val="2760"/>
              </a:lnSpc>
              <a:buAutoNum type="arabicPeriod" startAt="3"/>
              <a:tabLst>
                <a:tab pos="317500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Penal Interest for </a:t>
            </a:r>
            <a:r>
              <a:rPr sz="2400" b="1" spc="-10" dirty="0">
                <a:latin typeface="Times New Roman"/>
                <a:cs typeface="Times New Roman"/>
              </a:rPr>
              <a:t>non/ </a:t>
            </a:r>
            <a:r>
              <a:rPr sz="2400" b="1" spc="-5" dirty="0">
                <a:latin typeface="Times New Roman"/>
                <a:cs typeface="Times New Roman"/>
              </a:rPr>
              <a:t>delayed submission </a:t>
            </a:r>
            <a:r>
              <a:rPr sz="2400" b="1" spc="-10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Audited  Financial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Statement.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17028" y="7025866"/>
            <a:ext cx="1814830" cy="250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39"/>
              </a:lnSpc>
            </a:pPr>
            <a:r>
              <a:rPr sz="1600" b="1" spc="-40" dirty="0">
                <a:latin typeface="Times New Roman"/>
                <a:cs typeface="Times New Roman"/>
              </a:rPr>
              <a:t>K.V.S.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Shyamsunder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9547" y="512443"/>
            <a:ext cx="92329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59545" y="588643"/>
            <a:ext cx="9232265" cy="6781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22908" y="1003808"/>
            <a:ext cx="519874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5" dirty="0"/>
              <a:t>OTHER AREAS TO </a:t>
            </a:r>
            <a:r>
              <a:rPr sz="2600" dirty="0"/>
              <a:t>BE</a:t>
            </a:r>
            <a:r>
              <a:rPr sz="2600" spc="-55" dirty="0"/>
              <a:t> </a:t>
            </a:r>
            <a:r>
              <a:rPr sz="2600" spc="-5" dirty="0"/>
              <a:t>VERIFIED</a:t>
            </a:r>
            <a:endParaRPr sz="2600"/>
          </a:p>
        </p:txBody>
      </p:sp>
      <p:sp>
        <p:nvSpPr>
          <p:cNvPr id="5" name="object 5"/>
          <p:cNvSpPr txBox="1"/>
          <p:nvPr/>
        </p:nvSpPr>
        <p:spPr>
          <a:xfrm>
            <a:off x="1422908" y="1589023"/>
            <a:ext cx="8034020" cy="5586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228600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NPA </a:t>
            </a:r>
            <a:r>
              <a:rPr sz="2400" dirty="0">
                <a:latin typeface="Times New Roman"/>
                <a:cs typeface="Times New Roman"/>
              </a:rPr>
              <a:t>divergence- </a:t>
            </a:r>
            <a:r>
              <a:rPr sz="2400" spc="-5" dirty="0">
                <a:latin typeface="Times New Roman"/>
                <a:cs typeface="Times New Roman"/>
              </a:rPr>
              <a:t>Quick mortality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Cases</a:t>
            </a:r>
            <a:endParaRPr sz="24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45"/>
              </a:spcBef>
              <a:buFont typeface="Symbol"/>
              <a:buChar char=""/>
              <a:tabLst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Transgression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delegated authority</a:t>
            </a:r>
            <a:endParaRPr sz="24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50"/>
              </a:spcBef>
              <a:buFont typeface="Symbol"/>
              <a:buChar char=""/>
              <a:tabLst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Compliance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LFAR</a:t>
            </a:r>
            <a:endParaRPr sz="24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0"/>
              </a:spcBef>
              <a:buFont typeface="Symbol"/>
              <a:buChar char=""/>
              <a:tabLst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Pre disbursement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Audit</a:t>
            </a:r>
            <a:endParaRPr sz="24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50"/>
              </a:spcBef>
              <a:buFont typeface="Symbol"/>
              <a:buChar char=""/>
              <a:tabLst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Indiscriminate Sanction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advances/ </a:t>
            </a:r>
            <a:r>
              <a:rPr sz="2400" dirty="0">
                <a:latin typeface="Times New Roman"/>
                <a:cs typeface="Times New Roman"/>
              </a:rPr>
              <a:t>adhoc/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TOD</a:t>
            </a:r>
            <a:endParaRPr sz="2400">
              <a:latin typeface="Times New Roman"/>
              <a:cs typeface="Times New Roman"/>
            </a:endParaRPr>
          </a:p>
          <a:p>
            <a:pPr marL="469900" indent="-228600">
              <a:lnSpc>
                <a:spcPts val="2820"/>
              </a:lnSpc>
              <a:spcBef>
                <a:spcPts val="45"/>
              </a:spcBef>
              <a:buFont typeface="Symbol"/>
              <a:buChar char=""/>
              <a:tabLst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Review/ renewal/ short review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Limits</a:t>
            </a:r>
            <a:endParaRPr sz="2400">
              <a:latin typeface="Times New Roman"/>
              <a:cs typeface="Times New Roman"/>
            </a:endParaRPr>
          </a:p>
          <a:p>
            <a:pPr marL="546100" marR="560070" indent="-76200">
              <a:lnSpc>
                <a:spcPts val="2760"/>
              </a:lnSpc>
              <a:spcBef>
                <a:spcPts val="135"/>
              </a:spcBef>
            </a:pPr>
            <a:r>
              <a:rPr sz="2400" spc="-5" dirty="0">
                <a:latin typeface="Times New Roman"/>
                <a:cs typeface="Times New Roman"/>
              </a:rPr>
              <a:t>Changing the renewal date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5" dirty="0">
                <a:latin typeface="Times New Roman"/>
                <a:cs typeface="Times New Roman"/>
              </a:rPr>
              <a:t>the system without actually  </a:t>
            </a:r>
            <a:r>
              <a:rPr sz="2400" dirty="0">
                <a:latin typeface="Times New Roman"/>
                <a:cs typeface="Times New Roman"/>
              </a:rPr>
              <a:t>doing the</a:t>
            </a:r>
            <a:r>
              <a:rPr sz="2400" spc="-5" dirty="0">
                <a:latin typeface="Times New Roman"/>
                <a:cs typeface="Times New Roman"/>
              </a:rPr>
              <a:t> appraisal</a:t>
            </a:r>
            <a:r>
              <a:rPr sz="1200" spc="-5" dirty="0">
                <a:latin typeface="Arial Narrow"/>
                <a:cs typeface="Arial Narrow"/>
              </a:rPr>
              <a:t>.</a:t>
            </a:r>
            <a:endParaRPr sz="1200">
              <a:latin typeface="Arial Narrow"/>
              <a:cs typeface="Arial Narrow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6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MONITORING OF</a:t>
            </a:r>
            <a:r>
              <a:rPr sz="26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ACCOUNTS</a:t>
            </a:r>
            <a:endParaRPr sz="26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1410"/>
              </a:spcBef>
              <a:buFont typeface="Symbol"/>
              <a:buChar char=""/>
              <a:tabLst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Poor operations </a:t>
            </a:r>
            <a:r>
              <a:rPr sz="2400" dirty="0">
                <a:latin typeface="Times New Roman"/>
                <a:cs typeface="Times New Roman"/>
              </a:rPr>
              <a:t>/ </a:t>
            </a:r>
            <a:r>
              <a:rPr sz="2400" spc="-5" dirty="0">
                <a:latin typeface="Times New Roman"/>
                <a:cs typeface="Times New Roman"/>
              </a:rPr>
              <a:t>abnormal transactions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5" dirty="0">
                <a:latin typeface="Times New Roman"/>
                <a:cs typeface="Times New Roman"/>
              </a:rPr>
              <a:t>borrowal</a:t>
            </a:r>
            <a:r>
              <a:rPr sz="2400" spc="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accounts.</a:t>
            </a:r>
            <a:endParaRPr sz="24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60"/>
              </a:spcBef>
              <a:buFont typeface="Symbol"/>
              <a:buChar char=""/>
              <a:tabLst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Frequent transfer of Funds among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associates</a:t>
            </a:r>
            <a:endParaRPr sz="24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spcBef>
                <a:spcPts val="50"/>
              </a:spcBef>
              <a:buFont typeface="Symbol"/>
              <a:buChar char=""/>
              <a:tabLst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Unit visits/ stock verification/ stock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audit</a:t>
            </a:r>
            <a:endParaRPr sz="2400">
              <a:latin typeface="Times New Roman"/>
              <a:cs typeface="Times New Roman"/>
            </a:endParaRPr>
          </a:p>
          <a:p>
            <a:pPr marL="469900" indent="-228600">
              <a:lnSpc>
                <a:spcPts val="2860"/>
              </a:lnSpc>
              <a:spcBef>
                <a:spcPts val="50"/>
              </a:spcBef>
              <a:buFont typeface="Symbol"/>
              <a:buChar char=""/>
              <a:tabLst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False Compliance Certificate issued </a:t>
            </a:r>
            <a:r>
              <a:rPr sz="2400" spc="-10" dirty="0">
                <a:latin typeface="Times New Roman"/>
                <a:cs typeface="Times New Roman"/>
              </a:rPr>
              <a:t>by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Branch.</a:t>
            </a:r>
            <a:endParaRPr sz="2400">
              <a:latin typeface="Times New Roman"/>
              <a:cs typeface="Times New Roman"/>
            </a:endParaRPr>
          </a:p>
          <a:p>
            <a:pPr marR="69850" algn="r">
              <a:lnSpc>
                <a:spcPts val="1900"/>
              </a:lnSpc>
            </a:pPr>
            <a:r>
              <a:rPr sz="1600" b="1" spc="-5" dirty="0">
                <a:latin typeface="Times New Roman"/>
                <a:cs typeface="Times New Roman"/>
              </a:rPr>
              <a:t>K.V.S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Shyamsunder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612312" y="457200"/>
            <a:ext cx="0" cy="63500"/>
          </a:xfrm>
          <a:custGeom>
            <a:avLst/>
            <a:gdLst/>
            <a:ahLst/>
            <a:cxnLst/>
            <a:rect l="l" t="t" r="r" b="b"/>
            <a:pathLst>
              <a:path h="63500">
                <a:moveTo>
                  <a:pt x="0" y="0"/>
                </a:moveTo>
                <a:lnTo>
                  <a:pt x="0" y="63500"/>
                </a:lnTo>
              </a:path>
            </a:pathLst>
          </a:custGeom>
          <a:ln w="34925">
            <a:solidFill>
              <a:srgbClr val="B8DB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550400" y="457200"/>
            <a:ext cx="0" cy="2286000"/>
          </a:xfrm>
          <a:custGeom>
            <a:avLst/>
            <a:gdLst/>
            <a:ahLst/>
            <a:cxnLst/>
            <a:rect l="l" t="t" r="r" b="b"/>
            <a:pathLst>
              <a:path h="2286000">
                <a:moveTo>
                  <a:pt x="0" y="2286000"/>
                </a:moveTo>
                <a:lnTo>
                  <a:pt x="0" y="0"/>
                </a:lnTo>
              </a:path>
            </a:pathLst>
          </a:custGeom>
          <a:ln w="88900">
            <a:solidFill>
              <a:srgbClr val="B8D8B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7200" y="7326312"/>
            <a:ext cx="63500" cy="0"/>
          </a:xfrm>
          <a:custGeom>
            <a:avLst/>
            <a:gdLst/>
            <a:ahLst/>
            <a:cxnLst/>
            <a:rect l="l" t="t" r="r" b="b"/>
            <a:pathLst>
              <a:path w="63500">
                <a:moveTo>
                  <a:pt x="0" y="0"/>
                </a:moveTo>
                <a:lnTo>
                  <a:pt x="63500" y="0"/>
                </a:lnTo>
              </a:path>
            </a:pathLst>
          </a:custGeom>
          <a:ln w="34925">
            <a:solidFill>
              <a:srgbClr val="BCDB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7200" y="7270750"/>
            <a:ext cx="7213600" cy="0"/>
          </a:xfrm>
          <a:custGeom>
            <a:avLst/>
            <a:gdLst/>
            <a:ahLst/>
            <a:cxnLst/>
            <a:rect l="l" t="t" r="r" b="b"/>
            <a:pathLst>
              <a:path w="7213600">
                <a:moveTo>
                  <a:pt x="0" y="0"/>
                </a:moveTo>
                <a:lnTo>
                  <a:pt x="7213600" y="0"/>
                </a:lnTo>
              </a:path>
            </a:pathLst>
          </a:custGeom>
          <a:ln w="76200">
            <a:solidFill>
              <a:srgbClr val="C8DF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63612" y="419098"/>
            <a:ext cx="92329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3610" y="495298"/>
            <a:ext cx="9232265" cy="6781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422908" y="1528063"/>
            <a:ext cx="1898650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spc="-5" dirty="0"/>
              <a:t>PREAMBLE</a:t>
            </a:r>
            <a:endParaRPr sz="2600"/>
          </a:p>
        </p:txBody>
      </p:sp>
      <p:sp>
        <p:nvSpPr>
          <p:cNvPr id="9" name="object 9"/>
          <p:cNvSpPr txBox="1"/>
          <p:nvPr/>
        </p:nvSpPr>
        <p:spPr>
          <a:xfrm>
            <a:off x="1651507" y="2113279"/>
            <a:ext cx="7813675" cy="4333875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241300" marR="283845" indent="-228600">
              <a:lnSpc>
                <a:spcPts val="2750"/>
              </a:lnSpc>
              <a:spcBef>
                <a:spcPts val="30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Present discussion revolves </a:t>
            </a:r>
            <a:r>
              <a:rPr sz="2400" dirty="0">
                <a:latin typeface="Times New Roman"/>
                <a:cs typeface="Times New Roman"/>
              </a:rPr>
              <a:t>around </a:t>
            </a:r>
            <a:r>
              <a:rPr sz="2400" spc="-5" dirty="0">
                <a:latin typeface="Times New Roman"/>
                <a:cs typeface="Times New Roman"/>
              </a:rPr>
              <a:t>verification </a:t>
            </a:r>
            <a:r>
              <a:rPr sz="2400" spc="-1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advances  (domestic)- Fund Based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Non Fund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Based.</a:t>
            </a:r>
            <a:endParaRPr sz="2400">
              <a:latin typeface="Times New Roman"/>
              <a:cs typeface="Times New Roman"/>
            </a:endParaRPr>
          </a:p>
          <a:p>
            <a:pPr marL="241300" marR="89535" indent="-228600">
              <a:lnSpc>
                <a:spcPts val="2760"/>
              </a:lnSpc>
              <a:spcBef>
                <a:spcPts val="18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Hold preliminary discussions with Branch Manager </a:t>
            </a:r>
            <a:r>
              <a:rPr sz="2400" dirty="0">
                <a:latin typeface="Times New Roman"/>
                <a:cs typeface="Times New Roman"/>
              </a:rPr>
              <a:t>and  advance </a:t>
            </a:r>
            <a:r>
              <a:rPr sz="2400" spc="-5" dirty="0">
                <a:latin typeface="Times New Roman"/>
                <a:cs typeface="Times New Roman"/>
              </a:rPr>
              <a:t>officer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assess </a:t>
            </a:r>
            <a:r>
              <a:rPr sz="2400" dirty="0">
                <a:latin typeface="Times New Roman"/>
                <a:cs typeface="Times New Roman"/>
              </a:rPr>
              <a:t>the depth of </a:t>
            </a:r>
            <a:r>
              <a:rPr sz="2400" spc="-5" dirty="0">
                <a:latin typeface="Times New Roman"/>
                <a:cs typeface="Times New Roman"/>
              </a:rPr>
              <a:t>work and identification 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team.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ts val="2870"/>
              </a:lnSpc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Study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profile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Branch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composition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advances.</a:t>
            </a:r>
            <a:endParaRPr sz="2400">
              <a:latin typeface="Times New Roman"/>
              <a:cs typeface="Times New Roman"/>
            </a:endParaRPr>
          </a:p>
          <a:p>
            <a:pPr marL="241300" marR="56515" indent="-228600">
              <a:lnSpc>
                <a:spcPct val="95600"/>
              </a:lnSpc>
              <a:spcBef>
                <a:spcPts val="175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Identification </a:t>
            </a:r>
            <a:r>
              <a:rPr sz="2400" dirty="0">
                <a:latin typeface="Times New Roman"/>
                <a:cs typeface="Times New Roman"/>
              </a:rPr>
              <a:t>of team depends on </a:t>
            </a:r>
            <a:r>
              <a:rPr sz="2400" spc="-5" dirty="0">
                <a:latin typeface="Times New Roman"/>
                <a:cs typeface="Times New Roman"/>
              </a:rPr>
              <a:t>advance mix. </a:t>
            </a:r>
            <a:r>
              <a:rPr sz="2400" dirty="0">
                <a:latin typeface="Times New Roman"/>
                <a:cs typeface="Times New Roman"/>
              </a:rPr>
              <a:t>In the </a:t>
            </a:r>
            <a:r>
              <a:rPr sz="2400" spc="-5" dirty="0">
                <a:latin typeface="Times New Roman"/>
                <a:cs typeface="Times New Roman"/>
              </a:rPr>
              <a:t>case </a:t>
            </a:r>
            <a:r>
              <a:rPr sz="2400" dirty="0">
                <a:latin typeface="Times New Roman"/>
                <a:cs typeface="Times New Roman"/>
              </a:rPr>
              <a:t>of  large </a:t>
            </a:r>
            <a:r>
              <a:rPr sz="2400" spc="-5" dirty="0">
                <a:latin typeface="Times New Roman"/>
                <a:cs typeface="Times New Roman"/>
              </a:rPr>
              <a:t>corporate branches, we </a:t>
            </a:r>
            <a:r>
              <a:rPr sz="2400" dirty="0">
                <a:latin typeface="Times New Roman"/>
                <a:cs typeface="Times New Roman"/>
              </a:rPr>
              <a:t>need to deploy </a:t>
            </a:r>
            <a:r>
              <a:rPr sz="2400" spc="-5" dirty="0">
                <a:latin typeface="Times New Roman"/>
                <a:cs typeface="Times New Roman"/>
              </a:rPr>
              <a:t>CA </a:t>
            </a:r>
            <a:r>
              <a:rPr sz="2400" dirty="0">
                <a:latin typeface="Times New Roman"/>
                <a:cs typeface="Times New Roman"/>
              </a:rPr>
              <a:t>or </a:t>
            </a:r>
            <a:r>
              <a:rPr sz="2400" spc="-5" dirty="0">
                <a:latin typeface="Times New Roman"/>
                <a:cs typeface="Times New Roman"/>
              </a:rPr>
              <a:t>retired  Bankers.</a:t>
            </a:r>
            <a:endParaRPr sz="24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760"/>
              </a:lnSpc>
              <a:spcBef>
                <a:spcPts val="25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In case the </a:t>
            </a:r>
            <a:r>
              <a:rPr sz="2400" spc="-5" dirty="0">
                <a:latin typeface="Times New Roman"/>
                <a:cs typeface="Times New Roman"/>
              </a:rPr>
              <a:t>branch has large restructured accounts </a:t>
            </a:r>
            <a:r>
              <a:rPr sz="2400" dirty="0">
                <a:latin typeface="Times New Roman"/>
                <a:cs typeface="Times New Roman"/>
              </a:rPr>
              <a:t>/ </a:t>
            </a:r>
            <a:r>
              <a:rPr sz="2400" spc="-5" dirty="0">
                <a:latin typeface="Times New Roman"/>
                <a:cs typeface="Times New Roman"/>
              </a:rPr>
              <a:t>NPA </a:t>
            </a:r>
            <a:r>
              <a:rPr sz="2400" dirty="0">
                <a:latin typeface="Times New Roman"/>
                <a:cs typeface="Times New Roman"/>
              </a:rPr>
              <a:t>/  </a:t>
            </a:r>
            <a:r>
              <a:rPr sz="2400" spc="-5" dirty="0">
                <a:latin typeface="Times New Roman"/>
                <a:cs typeface="Times New Roman"/>
              </a:rPr>
              <a:t>Potential NPAs,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Partner himself should visit more number 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times.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95692" y="6423152"/>
            <a:ext cx="182498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50" spc="55" dirty="0">
                <a:latin typeface="Arial"/>
                <a:cs typeface="Arial"/>
              </a:rPr>
              <a:t>K.</a:t>
            </a:r>
            <a:r>
              <a:rPr sz="1600" spc="55" dirty="0">
                <a:latin typeface="Times New Roman"/>
                <a:cs typeface="Times New Roman"/>
              </a:rPr>
              <a:t>V.S.Shyamsunder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7777" y="655953"/>
            <a:ext cx="92329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67775" y="732152"/>
            <a:ext cx="9232265" cy="6781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22908" y="929132"/>
            <a:ext cx="6088380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5" dirty="0"/>
              <a:t>PRELIMINARY APPROACH </a:t>
            </a:r>
            <a:r>
              <a:rPr sz="2600" dirty="0"/>
              <a:t>TO</a:t>
            </a:r>
            <a:r>
              <a:rPr sz="2600" spc="-30" dirty="0"/>
              <a:t> </a:t>
            </a:r>
            <a:r>
              <a:rPr sz="2600" spc="-5" dirty="0"/>
              <a:t>AUDIT</a:t>
            </a:r>
            <a:endParaRPr sz="2600"/>
          </a:p>
        </p:txBody>
      </p:sp>
      <p:sp>
        <p:nvSpPr>
          <p:cNvPr id="5" name="object 5"/>
          <p:cNvSpPr txBox="1"/>
          <p:nvPr/>
        </p:nvSpPr>
        <p:spPr>
          <a:xfrm>
            <a:off x="1422908" y="1482344"/>
            <a:ext cx="7948295" cy="5167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2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Study Previous Period Concurrent Auditors’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Report</a:t>
            </a:r>
            <a:r>
              <a:rPr sz="2400" b="1" spc="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20"/>
              </a:lnSpc>
            </a:pP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Compliance</a:t>
            </a:r>
            <a:r>
              <a:rPr sz="24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thereof.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R.B.I Inspection, </a:t>
            </a:r>
            <a:r>
              <a:rPr sz="2400" dirty="0">
                <a:latin typeface="Times New Roman"/>
                <a:cs typeface="Times New Roman"/>
              </a:rPr>
              <a:t>if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any.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Stock Audit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Reports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45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LFAR </a:t>
            </a:r>
            <a:r>
              <a:rPr sz="2400" dirty="0">
                <a:latin typeface="Times New Roman"/>
                <a:cs typeface="Times New Roman"/>
              </a:rPr>
              <a:t>up to </a:t>
            </a:r>
            <a:r>
              <a:rPr sz="2400" spc="-5" dirty="0">
                <a:latin typeface="Times New Roman"/>
                <a:cs typeface="Times New Roman"/>
              </a:rPr>
              <a:t>Last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March.</a:t>
            </a:r>
            <a:endParaRPr sz="2400">
              <a:latin typeface="Times New Roman"/>
              <a:cs typeface="Times New Roman"/>
            </a:endParaRPr>
          </a:p>
          <a:p>
            <a:pPr marL="241300" marR="306070" indent="-228600">
              <a:lnSpc>
                <a:spcPts val="2760"/>
              </a:lnSpc>
              <a:spcBef>
                <a:spcPts val="24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RBIA/ Internal audit report- Internal Rating </a:t>
            </a:r>
            <a:r>
              <a:rPr sz="2400" dirty="0">
                <a:latin typeface="Times New Roman"/>
                <a:cs typeface="Times New Roman"/>
              </a:rPr>
              <a:t>by </a:t>
            </a:r>
            <a:r>
              <a:rPr sz="2400" spc="-5" dirty="0">
                <a:latin typeface="Times New Roman"/>
                <a:cs typeface="Times New Roman"/>
              </a:rPr>
              <a:t>auditors, risk  classification (low </a:t>
            </a:r>
            <a:r>
              <a:rPr sz="2400" dirty="0">
                <a:latin typeface="Times New Roman"/>
                <a:cs typeface="Times New Roman"/>
              </a:rPr>
              <a:t>/ </a:t>
            </a:r>
            <a:r>
              <a:rPr sz="2400" spc="-5" dirty="0">
                <a:latin typeface="Times New Roman"/>
                <a:cs typeface="Times New Roman"/>
              </a:rPr>
              <a:t>medium/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high).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ts val="2870"/>
              </a:lnSpc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Overall quality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credit appraisal, monitoring and</a:t>
            </a:r>
            <a:r>
              <a:rPr sz="2400" spc="10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compliance.</a:t>
            </a:r>
            <a:endParaRPr sz="2400">
              <a:latin typeface="Times New Roman"/>
              <a:cs typeface="Times New Roman"/>
            </a:endParaRPr>
          </a:p>
          <a:p>
            <a:pPr marL="241300" marR="205740" indent="-228600">
              <a:lnSpc>
                <a:spcPts val="2750"/>
              </a:lnSpc>
              <a:spcBef>
                <a:spcPts val="25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Familiarise with CBS </a:t>
            </a:r>
            <a:r>
              <a:rPr sz="2400" dirty="0">
                <a:latin typeface="Times New Roman"/>
                <a:cs typeface="Times New Roman"/>
              </a:rPr>
              <a:t>of the </a:t>
            </a:r>
            <a:r>
              <a:rPr sz="2400" spc="-5" dirty="0">
                <a:latin typeface="Times New Roman"/>
                <a:cs typeface="Times New Roman"/>
              </a:rPr>
              <a:t>Branch </a:t>
            </a:r>
            <a:r>
              <a:rPr sz="2400" dirty="0">
                <a:latin typeface="Times New Roman"/>
                <a:cs typeface="Times New Roman"/>
              </a:rPr>
              <a:t>and obtain </a:t>
            </a:r>
            <a:r>
              <a:rPr sz="2400" spc="-5" dirty="0">
                <a:latin typeface="Times New Roman"/>
                <a:cs typeface="Times New Roman"/>
              </a:rPr>
              <a:t>various Menu  Instructions useful </a:t>
            </a:r>
            <a:r>
              <a:rPr sz="2400" dirty="0">
                <a:latin typeface="Times New Roman"/>
                <a:cs typeface="Times New Roman"/>
              </a:rPr>
              <a:t>to the</a:t>
            </a:r>
            <a:r>
              <a:rPr sz="2400" spc="-5" dirty="0">
                <a:latin typeface="Times New Roman"/>
                <a:cs typeface="Times New Roman"/>
              </a:rPr>
              <a:t> auditors.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ts val="2870"/>
              </a:lnSpc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Bank Credit Policy- Exposure norms (individual/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group).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Empaneled list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valuers/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advocates.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45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Delegated authority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Branch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Manager.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Various returns (relating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advances) required to be</a:t>
            </a:r>
            <a:r>
              <a:rPr sz="2400" spc="1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submitted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51507" y="6609080"/>
            <a:ext cx="21012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to higher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offices.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88071" y="6711188"/>
            <a:ext cx="182498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50" spc="55" dirty="0">
                <a:latin typeface="Arial"/>
                <a:cs typeface="Arial"/>
              </a:rPr>
              <a:t>K.</a:t>
            </a:r>
            <a:r>
              <a:rPr sz="1600" spc="55" dirty="0">
                <a:latin typeface="Times New Roman"/>
                <a:cs typeface="Times New Roman"/>
              </a:rPr>
              <a:t>V.S.Shyamsunder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99502" y="376224"/>
            <a:ext cx="9232900" cy="7188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99500" y="456233"/>
            <a:ext cx="9232265" cy="71088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22908" y="697484"/>
            <a:ext cx="7859395" cy="648525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241300" marR="673100" indent="-228600">
              <a:lnSpc>
                <a:spcPts val="2530"/>
              </a:lnSpc>
              <a:spcBef>
                <a:spcPts val="270"/>
              </a:spcBef>
              <a:buFont typeface="Symbol"/>
              <a:buChar char=""/>
              <a:tabLst>
                <a:tab pos="241935" algn="l"/>
              </a:tabLst>
            </a:pPr>
            <a:r>
              <a:rPr sz="2200" spc="-5" dirty="0">
                <a:latin typeface="Times New Roman"/>
                <a:cs typeface="Times New Roman"/>
              </a:rPr>
              <a:t>Circulars issued </a:t>
            </a:r>
            <a:r>
              <a:rPr sz="2200" spc="-10" dirty="0">
                <a:latin typeface="Times New Roman"/>
                <a:cs typeface="Times New Roman"/>
              </a:rPr>
              <a:t>by </a:t>
            </a:r>
            <a:r>
              <a:rPr sz="2200" spc="-5" dirty="0">
                <a:latin typeface="Times New Roman"/>
                <a:cs typeface="Times New Roman"/>
              </a:rPr>
              <a:t>Bank </a:t>
            </a:r>
            <a:r>
              <a:rPr sz="2200" spc="-10" dirty="0">
                <a:latin typeface="Times New Roman"/>
                <a:cs typeface="Times New Roman"/>
              </a:rPr>
              <a:t>from </a:t>
            </a:r>
            <a:r>
              <a:rPr sz="2200" spc="-5" dirty="0">
                <a:latin typeface="Times New Roman"/>
                <a:cs typeface="Times New Roman"/>
              </a:rPr>
              <a:t>time to time, including Service  Charges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Circular.</a:t>
            </a:r>
            <a:endParaRPr sz="2200">
              <a:latin typeface="Times New Roman"/>
              <a:cs typeface="Times New Roman"/>
            </a:endParaRPr>
          </a:p>
          <a:p>
            <a:pPr marL="241300" marR="158750" indent="-228600" algn="just">
              <a:lnSpc>
                <a:spcPts val="2530"/>
              </a:lnSpc>
              <a:spcBef>
                <a:spcPts val="150"/>
              </a:spcBef>
              <a:buFont typeface="Symbol"/>
              <a:buChar char=""/>
              <a:tabLst>
                <a:tab pos="241935" algn="l"/>
              </a:tabLst>
            </a:pPr>
            <a:r>
              <a:rPr sz="2200" spc="-5" dirty="0">
                <a:latin typeface="Times New Roman"/>
                <a:cs typeface="Times New Roman"/>
              </a:rPr>
              <a:t>Auditors not </a:t>
            </a:r>
            <a:r>
              <a:rPr sz="2200" spc="-10" dirty="0">
                <a:latin typeface="Times New Roman"/>
                <a:cs typeface="Times New Roman"/>
              </a:rPr>
              <a:t>to </a:t>
            </a:r>
            <a:r>
              <a:rPr sz="2200" spc="-5" dirty="0">
                <a:latin typeface="Times New Roman"/>
                <a:cs typeface="Times New Roman"/>
              </a:rPr>
              <a:t>sit on </a:t>
            </a:r>
            <a:r>
              <a:rPr sz="2200" spc="-10" dirty="0">
                <a:latin typeface="Times New Roman"/>
                <a:cs typeface="Times New Roman"/>
              </a:rPr>
              <a:t>the </a:t>
            </a:r>
            <a:r>
              <a:rPr sz="2200" spc="-5" dirty="0">
                <a:latin typeface="Times New Roman"/>
                <a:cs typeface="Times New Roman"/>
              </a:rPr>
              <a:t>judgement or decisions taken </a:t>
            </a:r>
            <a:r>
              <a:rPr sz="2200" spc="-10" dirty="0">
                <a:latin typeface="Times New Roman"/>
                <a:cs typeface="Times New Roman"/>
              </a:rPr>
              <a:t>by </a:t>
            </a:r>
            <a:r>
              <a:rPr sz="2200" spc="-5" dirty="0">
                <a:latin typeface="Times New Roman"/>
                <a:cs typeface="Times New Roman"/>
              </a:rPr>
              <a:t>Branch/  Bank. To check whether the transactions/ decisions conform to the  Policy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guidelines.</a:t>
            </a:r>
            <a:endParaRPr sz="22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2530"/>
              </a:lnSpc>
              <a:spcBef>
                <a:spcPts val="160"/>
              </a:spcBef>
              <a:buFont typeface="Symbol"/>
              <a:buChar char=""/>
              <a:tabLst>
                <a:tab pos="241935" algn="l"/>
              </a:tabLst>
            </a:pPr>
            <a:r>
              <a:rPr sz="2200" spc="-5" dirty="0">
                <a:latin typeface="Times New Roman"/>
                <a:cs typeface="Times New Roman"/>
              </a:rPr>
              <a:t>Importance to be given to checking high risk transactions with large  financial implications rather than small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transactions.</a:t>
            </a:r>
            <a:endParaRPr sz="2200">
              <a:latin typeface="Times New Roman"/>
              <a:cs typeface="Times New Roman"/>
            </a:endParaRPr>
          </a:p>
          <a:p>
            <a:pPr marL="241300" marR="151765" indent="-228600">
              <a:lnSpc>
                <a:spcPts val="2530"/>
              </a:lnSpc>
              <a:spcBef>
                <a:spcPts val="160"/>
              </a:spcBef>
              <a:buFont typeface="Symbol"/>
              <a:buChar char=""/>
              <a:tabLst>
                <a:tab pos="241935" algn="l"/>
              </a:tabLst>
            </a:pPr>
            <a:r>
              <a:rPr sz="2200" spc="-5" dirty="0">
                <a:latin typeface="Times New Roman"/>
                <a:cs typeface="Times New Roman"/>
              </a:rPr>
              <a:t>Irregularities to be reported to Branch Manager on periodical basis  and also towards the end of the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month.</a:t>
            </a:r>
            <a:endParaRPr sz="2200">
              <a:latin typeface="Times New Roman"/>
              <a:cs typeface="Times New Roman"/>
            </a:endParaRPr>
          </a:p>
          <a:p>
            <a:pPr marL="241935" indent="-229235">
              <a:lnSpc>
                <a:spcPts val="2570"/>
              </a:lnSpc>
              <a:buFont typeface="Symbol"/>
              <a:buChar char=""/>
              <a:tabLst>
                <a:tab pos="242570" algn="l"/>
              </a:tabLst>
            </a:pPr>
            <a:r>
              <a:rPr sz="2200" spc="-5" dirty="0">
                <a:latin typeface="Times New Roman"/>
                <a:cs typeface="Times New Roman"/>
              </a:rPr>
              <a:t>Basic registers to be maintained at Branch</a:t>
            </a:r>
            <a:r>
              <a:rPr sz="2200" spc="30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Level:-</a:t>
            </a:r>
            <a:endParaRPr sz="22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525"/>
              </a:lnSpc>
              <a:buFont typeface="Wingdings"/>
              <a:buChar char=""/>
              <a:tabLst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Insurance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Register</a:t>
            </a:r>
            <a:endParaRPr sz="22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525"/>
              </a:lnSpc>
              <a:buFont typeface="Wingdings"/>
              <a:buChar char=""/>
              <a:tabLst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Stock and Book Debts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Statement</a:t>
            </a:r>
            <a:endParaRPr sz="22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530"/>
              </a:lnSpc>
              <a:buFont typeface="Wingdings"/>
              <a:buChar char=""/>
              <a:tabLst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EM Register- CERSAI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Registration</a:t>
            </a:r>
            <a:endParaRPr sz="22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530"/>
              </a:lnSpc>
              <a:buFont typeface="Wingdings"/>
              <a:buChar char=""/>
              <a:tabLst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Inspection</a:t>
            </a:r>
            <a:endParaRPr sz="22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530"/>
              </a:lnSpc>
              <a:buFont typeface="Wingdings"/>
              <a:buChar char=""/>
              <a:tabLst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MSOD/ QIS</a:t>
            </a:r>
            <a:endParaRPr sz="22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530"/>
              </a:lnSpc>
              <a:buFont typeface="Wingdings"/>
              <a:buChar char=""/>
              <a:tabLst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Audited Balance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Sheet</a:t>
            </a:r>
            <a:endParaRPr sz="22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525"/>
              </a:lnSpc>
              <a:buFont typeface="Wingdings"/>
              <a:buChar char=""/>
              <a:tabLst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Review/ Renewal/ Short</a:t>
            </a:r>
            <a:r>
              <a:rPr sz="2200" spc="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Review</a:t>
            </a:r>
            <a:endParaRPr sz="2200">
              <a:latin typeface="Times New Roman"/>
              <a:cs typeface="Times New Roman"/>
            </a:endParaRPr>
          </a:p>
          <a:p>
            <a:pPr marL="698500" lvl="1" indent="-228600">
              <a:lnSpc>
                <a:spcPts val="2580"/>
              </a:lnSpc>
              <a:buFont typeface="Wingdings"/>
              <a:buChar char=""/>
              <a:tabLst>
                <a:tab pos="699135" algn="l"/>
              </a:tabLst>
            </a:pPr>
            <a:r>
              <a:rPr sz="2200" spc="-5" dirty="0">
                <a:latin typeface="Times New Roman"/>
                <a:cs typeface="Times New Roman"/>
              </a:rPr>
              <a:t>Processing Charges/ Lead Bank</a:t>
            </a:r>
            <a:r>
              <a:rPr sz="2200" spc="3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Charges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300">
              <a:latin typeface="Times New Roman"/>
              <a:cs typeface="Times New Roman"/>
            </a:endParaRPr>
          </a:p>
          <a:p>
            <a:pPr marR="19685" algn="r">
              <a:lnSpc>
                <a:spcPct val="100000"/>
              </a:lnSpc>
            </a:pPr>
            <a:r>
              <a:rPr sz="1550" spc="204" dirty="0">
                <a:latin typeface="Arial"/>
                <a:cs typeface="Arial"/>
              </a:rPr>
              <a:t>K</a:t>
            </a:r>
            <a:r>
              <a:rPr sz="1550" spc="5" dirty="0">
                <a:latin typeface="Arial"/>
                <a:cs typeface="Arial"/>
              </a:rPr>
              <a:t>.</a:t>
            </a:r>
            <a:r>
              <a:rPr sz="1600" spc="-120" dirty="0">
                <a:latin typeface="Times New Roman"/>
                <a:cs typeface="Times New Roman"/>
              </a:rPr>
              <a:t>V</a:t>
            </a:r>
            <a:r>
              <a:rPr sz="1600" spc="-30" dirty="0">
                <a:latin typeface="Times New Roman"/>
                <a:cs typeface="Times New Roman"/>
              </a:rPr>
              <a:t>.</a:t>
            </a:r>
            <a:r>
              <a:rPr sz="1600" spc="-80" dirty="0">
                <a:latin typeface="Times New Roman"/>
                <a:cs typeface="Times New Roman"/>
              </a:rPr>
              <a:t>S</a:t>
            </a:r>
            <a:r>
              <a:rPr sz="1600" spc="70" dirty="0">
                <a:latin typeface="Times New Roman"/>
                <a:cs typeface="Times New Roman"/>
              </a:rPr>
              <a:t>.</a:t>
            </a:r>
            <a:r>
              <a:rPr sz="1600" spc="85" dirty="0">
                <a:latin typeface="Times New Roman"/>
                <a:cs typeface="Times New Roman"/>
              </a:rPr>
              <a:t>S</a:t>
            </a:r>
            <a:r>
              <a:rPr sz="1600" spc="90" dirty="0">
                <a:latin typeface="Times New Roman"/>
                <a:cs typeface="Times New Roman"/>
              </a:rPr>
              <a:t>hy</a:t>
            </a:r>
            <a:r>
              <a:rPr sz="1600" spc="75" dirty="0">
                <a:latin typeface="Times New Roman"/>
                <a:cs typeface="Times New Roman"/>
              </a:rPr>
              <a:t>a</a:t>
            </a:r>
            <a:r>
              <a:rPr sz="1600" spc="125" dirty="0">
                <a:latin typeface="Times New Roman"/>
                <a:cs typeface="Times New Roman"/>
              </a:rPr>
              <a:t>m</a:t>
            </a:r>
            <a:r>
              <a:rPr sz="1600" spc="65" dirty="0">
                <a:latin typeface="Times New Roman"/>
                <a:cs typeface="Times New Roman"/>
              </a:rPr>
              <a:t>s</a:t>
            </a:r>
            <a:r>
              <a:rPr sz="1600" spc="90" dirty="0">
                <a:latin typeface="Times New Roman"/>
                <a:cs typeface="Times New Roman"/>
              </a:rPr>
              <a:t>und</a:t>
            </a:r>
            <a:r>
              <a:rPr sz="1600" spc="60" dirty="0">
                <a:latin typeface="Times New Roman"/>
                <a:cs typeface="Times New Roman"/>
              </a:rPr>
              <a:t>er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6012" y="571498"/>
            <a:ext cx="92329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16010" y="647698"/>
            <a:ext cx="9232265" cy="6781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22908" y="697483"/>
            <a:ext cx="8149590" cy="6032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SMA </a:t>
            </a:r>
            <a:r>
              <a:rPr sz="2400" dirty="0">
                <a:latin typeface="Times New Roman"/>
                <a:cs typeface="Times New Roman"/>
              </a:rPr>
              <a:t>1, </a:t>
            </a:r>
            <a:r>
              <a:rPr sz="2400" spc="-5" dirty="0">
                <a:latin typeface="Times New Roman"/>
                <a:cs typeface="Times New Roman"/>
              </a:rPr>
              <a:t>SMA </a:t>
            </a:r>
            <a:r>
              <a:rPr sz="2400" dirty="0">
                <a:latin typeface="Times New Roman"/>
                <a:cs typeface="Times New Roman"/>
              </a:rPr>
              <a:t>2 </a:t>
            </a:r>
            <a:r>
              <a:rPr sz="2400" spc="-5" dirty="0">
                <a:latin typeface="Times New Roman"/>
                <a:cs typeface="Times New Roman"/>
              </a:rPr>
              <a:t>(Potential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NPA)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45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List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NPAs as certified </a:t>
            </a:r>
            <a:r>
              <a:rPr sz="2400" dirty="0">
                <a:latin typeface="Times New Roman"/>
                <a:cs typeface="Times New Roman"/>
              </a:rPr>
              <a:t>by </a:t>
            </a:r>
            <a:r>
              <a:rPr sz="2400" spc="-5" dirty="0">
                <a:latin typeface="Times New Roman"/>
                <a:cs typeface="Times New Roman"/>
              </a:rPr>
              <a:t>Statutory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Auditors.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ts val="2820"/>
              </a:lnSpc>
              <a:spcBef>
                <a:spcPts val="5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Scope </a:t>
            </a:r>
            <a:r>
              <a:rPr sz="2400" dirty="0">
                <a:latin typeface="Times New Roman"/>
                <a:cs typeface="Times New Roman"/>
              </a:rPr>
              <a:t>of audit/ </a:t>
            </a:r>
            <a:r>
              <a:rPr sz="2400" spc="-5" dirty="0">
                <a:latin typeface="Times New Roman"/>
                <a:cs typeface="Times New Roman"/>
              </a:rPr>
              <a:t>Check List circulated </a:t>
            </a:r>
            <a:r>
              <a:rPr sz="2400" dirty="0">
                <a:latin typeface="Times New Roman"/>
                <a:cs typeface="Times New Roman"/>
              </a:rPr>
              <a:t>by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Bank.</a:t>
            </a:r>
            <a:endParaRPr sz="2400">
              <a:latin typeface="Times New Roman"/>
              <a:cs typeface="Times New Roman"/>
            </a:endParaRPr>
          </a:p>
          <a:p>
            <a:pPr marL="240665" marR="713105">
              <a:lnSpc>
                <a:spcPts val="2760"/>
              </a:lnSpc>
              <a:spcBef>
                <a:spcPts val="130"/>
              </a:spcBef>
            </a:pPr>
            <a:r>
              <a:rPr sz="2400" spc="-5" dirty="0">
                <a:latin typeface="Times New Roman"/>
                <a:cs typeface="Times New Roman"/>
              </a:rPr>
              <a:t>Care </a:t>
            </a:r>
            <a:r>
              <a:rPr sz="2400" dirty="0">
                <a:latin typeface="Times New Roman"/>
                <a:cs typeface="Times New Roman"/>
              </a:rPr>
              <a:t>to be </a:t>
            </a:r>
            <a:r>
              <a:rPr sz="2400" spc="-5" dirty="0">
                <a:latin typeface="Times New Roman"/>
                <a:cs typeface="Times New Roman"/>
              </a:rPr>
              <a:t>taken while replying </a:t>
            </a:r>
            <a:r>
              <a:rPr sz="2400" dirty="0">
                <a:latin typeface="Times New Roman"/>
                <a:cs typeface="Times New Roman"/>
              </a:rPr>
              <a:t>to the </a:t>
            </a:r>
            <a:r>
              <a:rPr sz="2400" spc="-5" dirty="0">
                <a:latin typeface="Times New Roman"/>
                <a:cs typeface="Times New Roman"/>
              </a:rPr>
              <a:t>format with Yes/ No  questions.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6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WAY</a:t>
            </a:r>
            <a:r>
              <a:rPr sz="2600" b="1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FORWARD</a:t>
            </a:r>
            <a:endParaRPr sz="2600">
              <a:latin typeface="Times New Roman"/>
              <a:cs typeface="Times New Roman"/>
            </a:endParaRPr>
          </a:p>
          <a:p>
            <a:pPr marL="241300" marR="104775" indent="-228600">
              <a:lnSpc>
                <a:spcPct val="95600"/>
              </a:lnSpc>
              <a:spcBef>
                <a:spcPts val="154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Ideally auditors </a:t>
            </a:r>
            <a:r>
              <a:rPr sz="2400" dirty="0">
                <a:latin typeface="Times New Roman"/>
                <a:cs typeface="Times New Roman"/>
              </a:rPr>
              <a:t>are </a:t>
            </a:r>
            <a:r>
              <a:rPr sz="2400" spc="-5" dirty="0">
                <a:latin typeface="Times New Roman"/>
                <a:cs typeface="Times New Roman"/>
              </a:rPr>
              <a:t>required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verify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all </a:t>
            </a:r>
            <a:r>
              <a:rPr sz="2400" spc="-5" dirty="0">
                <a:latin typeface="Times New Roman"/>
                <a:cs typeface="Times New Roman"/>
              </a:rPr>
              <a:t>advance accounts </a:t>
            </a:r>
            <a:r>
              <a:rPr sz="2400" spc="-10" dirty="0">
                <a:latin typeface="Times New Roman"/>
                <a:cs typeface="Times New Roman"/>
              </a:rPr>
              <a:t>with  </a:t>
            </a:r>
            <a:r>
              <a:rPr sz="2400" spc="-5" dirty="0">
                <a:latin typeface="Times New Roman"/>
                <a:cs typeface="Times New Roman"/>
              </a:rPr>
              <a:t>outstanding balances. </a:t>
            </a:r>
            <a:r>
              <a:rPr sz="2400" spc="-10" dirty="0">
                <a:latin typeface="Times New Roman"/>
                <a:cs typeface="Times New Roman"/>
              </a:rPr>
              <a:t>This </a:t>
            </a:r>
            <a:r>
              <a:rPr sz="2400" spc="-5" dirty="0">
                <a:latin typeface="Times New Roman"/>
                <a:cs typeface="Times New Roman"/>
              </a:rPr>
              <a:t>is feasible </a:t>
            </a:r>
            <a:r>
              <a:rPr sz="2400" dirty="0">
                <a:latin typeface="Times New Roman"/>
                <a:cs typeface="Times New Roman"/>
              </a:rPr>
              <a:t>in case of </a:t>
            </a:r>
            <a:r>
              <a:rPr sz="2400" spc="-10" dirty="0">
                <a:latin typeface="Times New Roman"/>
                <a:cs typeface="Times New Roman"/>
              </a:rPr>
              <a:t>small </a:t>
            </a:r>
            <a:r>
              <a:rPr sz="2400" spc="-5" dirty="0">
                <a:latin typeface="Times New Roman"/>
                <a:cs typeface="Times New Roman"/>
              </a:rPr>
              <a:t>branches  </a:t>
            </a:r>
            <a:r>
              <a:rPr sz="2400" dirty="0">
                <a:latin typeface="Times New Roman"/>
                <a:cs typeface="Times New Roman"/>
              </a:rPr>
              <a:t>but in </a:t>
            </a:r>
            <a:r>
              <a:rPr sz="2400" spc="-5" dirty="0">
                <a:latin typeface="Times New Roman"/>
                <a:cs typeface="Times New Roman"/>
              </a:rPr>
              <a:t>case </a:t>
            </a:r>
            <a:r>
              <a:rPr sz="2400" spc="-10" dirty="0">
                <a:latin typeface="Times New Roman"/>
                <a:cs typeface="Times New Roman"/>
              </a:rPr>
              <a:t>of </a:t>
            </a:r>
            <a:r>
              <a:rPr sz="2400" dirty="0">
                <a:latin typeface="Times New Roman"/>
                <a:cs typeface="Times New Roman"/>
              </a:rPr>
              <a:t>large </a:t>
            </a:r>
            <a:r>
              <a:rPr sz="2400" spc="-5" dirty="0">
                <a:latin typeface="Times New Roman"/>
                <a:cs typeface="Times New Roman"/>
              </a:rPr>
              <a:t>corporate branches, </a:t>
            </a:r>
            <a:r>
              <a:rPr sz="2400" dirty="0">
                <a:latin typeface="Times New Roman"/>
                <a:cs typeface="Times New Roman"/>
              </a:rPr>
              <a:t>it </a:t>
            </a:r>
            <a:r>
              <a:rPr sz="2400" spc="-10" dirty="0">
                <a:latin typeface="Times New Roman"/>
                <a:cs typeface="Times New Roman"/>
              </a:rPr>
              <a:t>is</a:t>
            </a:r>
            <a:r>
              <a:rPr sz="2400" spc="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difficult.</a:t>
            </a:r>
            <a:endParaRPr sz="2400">
              <a:latin typeface="Times New Roman"/>
              <a:cs typeface="Times New Roman"/>
            </a:endParaRPr>
          </a:p>
          <a:p>
            <a:pPr marL="241300" marR="36830" indent="-228600">
              <a:lnSpc>
                <a:spcPts val="2760"/>
              </a:lnSpc>
              <a:spcBef>
                <a:spcPts val="254"/>
              </a:spcBef>
              <a:buFont typeface="Symbol"/>
              <a:buChar char="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5" dirty="0">
                <a:latin typeface="Times New Roman"/>
                <a:cs typeface="Times New Roman"/>
              </a:rPr>
              <a:t>such cases, </a:t>
            </a:r>
            <a:r>
              <a:rPr sz="2400" dirty="0">
                <a:latin typeface="Times New Roman"/>
                <a:cs typeface="Times New Roman"/>
              </a:rPr>
              <a:t>take up </a:t>
            </a:r>
            <a:r>
              <a:rPr sz="2400" spc="-5" dirty="0">
                <a:latin typeface="Times New Roman"/>
                <a:cs typeface="Times New Roman"/>
              </a:rPr>
              <a:t>accounts sanctioned </a:t>
            </a:r>
            <a:r>
              <a:rPr sz="2400" dirty="0">
                <a:latin typeface="Times New Roman"/>
                <a:cs typeface="Times New Roman"/>
              </a:rPr>
              <a:t>during the </a:t>
            </a:r>
            <a:r>
              <a:rPr sz="2400" spc="-5" dirty="0">
                <a:latin typeface="Times New Roman"/>
                <a:cs typeface="Times New Roman"/>
              </a:rPr>
              <a:t>month </a:t>
            </a:r>
            <a:r>
              <a:rPr sz="2400" dirty="0">
                <a:latin typeface="Times New Roman"/>
                <a:cs typeface="Times New Roman"/>
              </a:rPr>
              <a:t>and  that too </a:t>
            </a:r>
            <a:r>
              <a:rPr sz="2400" spc="-5" dirty="0">
                <a:latin typeface="Times New Roman"/>
                <a:cs typeface="Times New Roman"/>
              </a:rPr>
              <a:t>those accounts after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disbursement.</a:t>
            </a:r>
            <a:endParaRPr sz="2400">
              <a:latin typeface="Times New Roman"/>
              <a:cs typeface="Times New Roman"/>
            </a:endParaRPr>
          </a:p>
          <a:p>
            <a:pPr marL="241300" marR="829310" indent="-228600">
              <a:lnSpc>
                <a:spcPts val="2750"/>
              </a:lnSpc>
              <a:spcBef>
                <a:spcPts val="185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Study Appraisal Note, Sanction Letter, Acceptance </a:t>
            </a:r>
            <a:r>
              <a:rPr sz="2400" dirty="0">
                <a:latin typeface="Times New Roman"/>
                <a:cs typeface="Times New Roman"/>
              </a:rPr>
              <a:t>by the  </a:t>
            </a:r>
            <a:r>
              <a:rPr sz="2400" spc="-5" dirty="0">
                <a:latin typeface="Times New Roman"/>
                <a:cs typeface="Times New Roman"/>
              </a:rPr>
              <a:t>Customer.</a:t>
            </a:r>
            <a:endParaRPr sz="2400">
              <a:latin typeface="Times New Roman"/>
              <a:cs typeface="Times New Roman"/>
            </a:endParaRPr>
          </a:p>
          <a:p>
            <a:pPr marR="5080" algn="r">
              <a:lnSpc>
                <a:spcPts val="1770"/>
              </a:lnSpc>
            </a:pPr>
            <a:r>
              <a:rPr sz="1550" spc="204" dirty="0">
                <a:latin typeface="Arial"/>
                <a:cs typeface="Arial"/>
              </a:rPr>
              <a:t>K</a:t>
            </a:r>
            <a:r>
              <a:rPr sz="1550" spc="5" dirty="0">
                <a:latin typeface="Arial"/>
                <a:cs typeface="Arial"/>
              </a:rPr>
              <a:t>.</a:t>
            </a:r>
            <a:r>
              <a:rPr sz="1600" spc="-120" dirty="0">
                <a:latin typeface="Times New Roman"/>
                <a:cs typeface="Times New Roman"/>
              </a:rPr>
              <a:t>V</a:t>
            </a:r>
            <a:r>
              <a:rPr sz="1600" spc="-30" dirty="0">
                <a:latin typeface="Times New Roman"/>
                <a:cs typeface="Times New Roman"/>
              </a:rPr>
              <a:t>.</a:t>
            </a:r>
            <a:r>
              <a:rPr sz="1600" spc="-80" dirty="0">
                <a:latin typeface="Times New Roman"/>
                <a:cs typeface="Times New Roman"/>
              </a:rPr>
              <a:t>S</a:t>
            </a:r>
            <a:r>
              <a:rPr sz="1600" spc="70" dirty="0">
                <a:latin typeface="Times New Roman"/>
                <a:cs typeface="Times New Roman"/>
              </a:rPr>
              <a:t>.</a:t>
            </a:r>
            <a:r>
              <a:rPr sz="1600" spc="85" dirty="0">
                <a:latin typeface="Times New Roman"/>
                <a:cs typeface="Times New Roman"/>
              </a:rPr>
              <a:t>S</a:t>
            </a:r>
            <a:r>
              <a:rPr sz="1600" spc="90" dirty="0">
                <a:latin typeface="Times New Roman"/>
                <a:cs typeface="Times New Roman"/>
              </a:rPr>
              <a:t>hy</a:t>
            </a:r>
            <a:r>
              <a:rPr sz="1600" spc="75" dirty="0">
                <a:latin typeface="Times New Roman"/>
                <a:cs typeface="Times New Roman"/>
              </a:rPr>
              <a:t>a</a:t>
            </a:r>
            <a:r>
              <a:rPr sz="1600" spc="125" dirty="0">
                <a:latin typeface="Times New Roman"/>
                <a:cs typeface="Times New Roman"/>
              </a:rPr>
              <a:t>m</a:t>
            </a:r>
            <a:r>
              <a:rPr sz="1600" spc="75" dirty="0">
                <a:latin typeface="Times New Roman"/>
                <a:cs typeface="Times New Roman"/>
              </a:rPr>
              <a:t>s</a:t>
            </a:r>
            <a:r>
              <a:rPr sz="1600" spc="80" dirty="0">
                <a:latin typeface="Times New Roman"/>
                <a:cs typeface="Times New Roman"/>
              </a:rPr>
              <a:t>u</a:t>
            </a:r>
            <a:r>
              <a:rPr sz="1600" spc="90" dirty="0">
                <a:latin typeface="Times New Roman"/>
                <a:cs typeface="Times New Roman"/>
              </a:rPr>
              <a:t>nd</a:t>
            </a:r>
            <a:r>
              <a:rPr sz="1600" spc="60" dirty="0">
                <a:latin typeface="Times New Roman"/>
                <a:cs typeface="Times New Roman"/>
              </a:rPr>
              <a:t>er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31862" y="571498"/>
            <a:ext cx="92329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31860" y="647698"/>
            <a:ext cx="9232265" cy="6781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22908" y="697483"/>
            <a:ext cx="8077200" cy="4683125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241300" marR="544830" indent="-228600">
              <a:lnSpc>
                <a:spcPct val="95600"/>
              </a:lnSpc>
              <a:spcBef>
                <a:spcPts val="225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Ensure that loans </a:t>
            </a:r>
            <a:r>
              <a:rPr sz="2400" dirty="0">
                <a:latin typeface="Times New Roman"/>
                <a:cs typeface="Times New Roman"/>
              </a:rPr>
              <a:t>are </a:t>
            </a:r>
            <a:r>
              <a:rPr sz="2400" spc="-5" dirty="0">
                <a:latin typeface="Times New Roman"/>
                <a:cs typeface="Times New Roman"/>
              </a:rPr>
              <a:t>Sanctioned based </a:t>
            </a:r>
            <a:r>
              <a:rPr sz="2400" dirty="0">
                <a:latin typeface="Times New Roman"/>
                <a:cs typeface="Times New Roman"/>
              </a:rPr>
              <a:t>on </a:t>
            </a:r>
            <a:r>
              <a:rPr sz="2400" spc="-5" dirty="0">
                <a:latin typeface="Times New Roman"/>
                <a:cs typeface="Times New Roman"/>
              </a:rPr>
              <a:t>appraisal notes  containing all details including Financials, turnover figures,  justification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renewal/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enhancement.</a:t>
            </a:r>
            <a:endParaRPr sz="2400">
              <a:latin typeface="Times New Roman"/>
              <a:cs typeface="Times New Roman"/>
            </a:endParaRPr>
          </a:p>
          <a:p>
            <a:pPr marL="241300" marR="117475" indent="-228600">
              <a:lnSpc>
                <a:spcPct val="95700"/>
              </a:lnSpc>
              <a:spcBef>
                <a:spcPts val="185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Sanction letter </a:t>
            </a:r>
            <a:r>
              <a:rPr sz="2400" dirty="0">
                <a:latin typeface="Times New Roman"/>
                <a:cs typeface="Times New Roman"/>
              </a:rPr>
              <a:t>to be </a:t>
            </a:r>
            <a:r>
              <a:rPr sz="2400" spc="-5" dirty="0">
                <a:latin typeface="Times New Roman"/>
                <a:cs typeface="Times New Roman"/>
              </a:rPr>
              <a:t>drafted carefully </a:t>
            </a:r>
            <a:r>
              <a:rPr sz="2400" dirty="0">
                <a:latin typeface="Times New Roman"/>
                <a:cs typeface="Times New Roman"/>
              </a:rPr>
              <a:t>duly </a:t>
            </a:r>
            <a:r>
              <a:rPr sz="2400" spc="-5" dirty="0">
                <a:latin typeface="Times New Roman"/>
                <a:cs typeface="Times New Roman"/>
              </a:rPr>
              <a:t>incorporating all the  essentials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Sanction </a:t>
            </a:r>
            <a:r>
              <a:rPr sz="2400" spc="-10" dirty="0">
                <a:latin typeface="Times New Roman"/>
                <a:cs typeface="Times New Roman"/>
              </a:rPr>
              <a:t>(limit, </a:t>
            </a:r>
            <a:r>
              <a:rPr sz="2400" spc="-5" dirty="0">
                <a:latin typeface="Times New Roman"/>
                <a:cs typeface="Times New Roman"/>
              </a:rPr>
              <a:t>margin, ROI, DP) etc. Sanction  letter should </a:t>
            </a:r>
            <a:r>
              <a:rPr sz="2400" dirty="0">
                <a:latin typeface="Times New Roman"/>
                <a:cs typeface="Times New Roman"/>
              </a:rPr>
              <a:t>contain </a:t>
            </a:r>
            <a:r>
              <a:rPr sz="2400" spc="-10" dirty="0">
                <a:latin typeface="Times New Roman"/>
                <a:cs typeface="Times New Roman"/>
              </a:rPr>
              <a:t>only </a:t>
            </a:r>
            <a:r>
              <a:rPr sz="2400" spc="-5" dirty="0">
                <a:latin typeface="Times New Roman"/>
                <a:cs typeface="Times New Roman"/>
              </a:rPr>
              <a:t>those conditions relevant for </a:t>
            </a:r>
            <a:r>
              <a:rPr sz="2400" dirty="0">
                <a:latin typeface="Times New Roman"/>
                <a:cs typeface="Times New Roman"/>
              </a:rPr>
              <a:t>the  </a:t>
            </a:r>
            <a:r>
              <a:rPr sz="2400" spc="-5" dirty="0">
                <a:latin typeface="Times New Roman"/>
                <a:cs typeface="Times New Roman"/>
              </a:rPr>
              <a:t>borrower (as </a:t>
            </a:r>
            <a:r>
              <a:rPr sz="2400" dirty="0">
                <a:latin typeface="Times New Roman"/>
                <a:cs typeface="Times New Roman"/>
              </a:rPr>
              <a:t>per </a:t>
            </a:r>
            <a:r>
              <a:rPr sz="2400" spc="-5" dirty="0">
                <a:latin typeface="Times New Roman"/>
                <a:cs typeface="Times New Roman"/>
              </a:rPr>
              <a:t>constitution)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facility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sanctioned.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Loan accounts </a:t>
            </a:r>
            <a:r>
              <a:rPr sz="2400" dirty="0">
                <a:latin typeface="Times New Roman"/>
                <a:cs typeface="Times New Roman"/>
              </a:rPr>
              <a:t>are </a:t>
            </a:r>
            <a:r>
              <a:rPr sz="2400" spc="-5" dirty="0">
                <a:latin typeface="Times New Roman"/>
                <a:cs typeface="Times New Roman"/>
              </a:rPr>
              <a:t>opened with proper </a:t>
            </a:r>
            <a:r>
              <a:rPr sz="2400" dirty="0">
                <a:latin typeface="Times New Roman"/>
                <a:cs typeface="Times New Roman"/>
              </a:rPr>
              <a:t>code </a:t>
            </a:r>
            <a:r>
              <a:rPr sz="2400" spc="-5" dirty="0">
                <a:latin typeface="Times New Roman"/>
                <a:cs typeface="Times New Roman"/>
              </a:rPr>
              <a:t>with full</a:t>
            </a:r>
            <a:r>
              <a:rPr sz="2400" spc="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details.</a:t>
            </a:r>
            <a:endParaRPr sz="2400">
              <a:latin typeface="Times New Roman"/>
              <a:cs typeface="Times New Roman"/>
            </a:endParaRPr>
          </a:p>
          <a:p>
            <a:pPr marL="241300" marR="55880" indent="-228600">
              <a:lnSpc>
                <a:spcPts val="2750"/>
              </a:lnSpc>
              <a:spcBef>
                <a:spcPts val="26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Verify correctness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data fed </a:t>
            </a:r>
            <a:r>
              <a:rPr sz="2400" dirty="0">
                <a:latin typeface="Times New Roman"/>
                <a:cs typeface="Times New Roman"/>
              </a:rPr>
              <a:t>into </a:t>
            </a:r>
            <a:r>
              <a:rPr sz="2400" spc="-5" dirty="0">
                <a:latin typeface="Times New Roman"/>
                <a:cs typeface="Times New Roman"/>
              </a:rPr>
              <a:t>the system </a:t>
            </a:r>
            <a:r>
              <a:rPr sz="2400" dirty="0">
                <a:latin typeface="Times New Roman"/>
                <a:cs typeface="Times New Roman"/>
              </a:rPr>
              <a:t>like </a:t>
            </a:r>
            <a:r>
              <a:rPr sz="2400" spc="-5" dirty="0">
                <a:latin typeface="Times New Roman"/>
                <a:cs typeface="Times New Roman"/>
              </a:rPr>
              <a:t>ROI, margin,  limit, commencement/ last instalment, security value,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etc.</a:t>
            </a:r>
            <a:endParaRPr sz="24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95600"/>
              </a:lnSpc>
              <a:spcBef>
                <a:spcPts val="114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Verify </a:t>
            </a:r>
            <a:r>
              <a:rPr sz="2400" dirty="0">
                <a:latin typeface="Times New Roman"/>
                <a:cs typeface="Times New Roman"/>
              </a:rPr>
              <a:t>end </a:t>
            </a:r>
            <a:r>
              <a:rPr sz="2400" spc="-5" dirty="0">
                <a:latin typeface="Times New Roman"/>
                <a:cs typeface="Times New Roman"/>
              </a:rPr>
              <a:t>use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Funds both in Loan/ C.C. type accounts. Most  </a:t>
            </a:r>
            <a:r>
              <a:rPr sz="2400" dirty="0">
                <a:latin typeface="Times New Roman"/>
                <a:cs typeface="Times New Roman"/>
              </a:rPr>
              <a:t>of the </a:t>
            </a:r>
            <a:r>
              <a:rPr sz="2400" spc="-5" dirty="0">
                <a:latin typeface="Times New Roman"/>
                <a:cs typeface="Times New Roman"/>
              </a:rPr>
              <a:t>Banks </a:t>
            </a:r>
            <a:r>
              <a:rPr sz="2400" dirty="0">
                <a:latin typeface="Times New Roman"/>
                <a:cs typeface="Times New Roman"/>
              </a:rPr>
              <a:t>are now </a:t>
            </a:r>
            <a:r>
              <a:rPr sz="2400" spc="-5" dirty="0">
                <a:latin typeface="Times New Roman"/>
                <a:cs typeface="Times New Roman"/>
              </a:rPr>
              <a:t>insisting for 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C.A. Certificate for the </a:t>
            </a:r>
            <a:r>
              <a:rPr sz="2400" dirty="0">
                <a:latin typeface="Times New Roman"/>
                <a:cs typeface="Times New Roman"/>
              </a:rPr>
              <a:t>end  </a:t>
            </a:r>
            <a:r>
              <a:rPr sz="2400" spc="-5" dirty="0">
                <a:latin typeface="Times New Roman"/>
                <a:cs typeface="Times New Roman"/>
              </a:rPr>
              <a:t>use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Funds.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61480" y="6747764"/>
            <a:ext cx="18230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50" spc="55" dirty="0">
                <a:latin typeface="Arial"/>
                <a:cs typeface="Arial"/>
              </a:rPr>
              <a:t>K.</a:t>
            </a:r>
            <a:r>
              <a:rPr sz="1600" spc="55" dirty="0">
                <a:latin typeface="Times New Roman"/>
                <a:cs typeface="Times New Roman"/>
              </a:rPr>
              <a:t>V.S.Shyamsunder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9554" y="419100"/>
            <a:ext cx="9367504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9554" y="495298"/>
            <a:ext cx="9366885" cy="6781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22908" y="676148"/>
            <a:ext cx="7831455" cy="802005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5080">
              <a:lnSpc>
                <a:spcPts val="2990"/>
              </a:lnSpc>
              <a:spcBef>
                <a:spcPts val="310"/>
              </a:spcBef>
            </a:pPr>
            <a:r>
              <a:rPr sz="2600" spc="-5" dirty="0"/>
              <a:t>DOCUMENTS/ PAPERS </a:t>
            </a:r>
            <a:r>
              <a:rPr sz="2600" dirty="0"/>
              <a:t>TO </a:t>
            </a:r>
            <a:r>
              <a:rPr sz="2600" spc="-5" dirty="0"/>
              <a:t>BE CALLED FOR AND </a:t>
            </a:r>
            <a:r>
              <a:rPr sz="2600" u="none" spc="-5" dirty="0"/>
              <a:t> </a:t>
            </a:r>
            <a:r>
              <a:rPr sz="2600" spc="-5" dirty="0"/>
              <a:t>STUDIED IN </a:t>
            </a:r>
            <a:r>
              <a:rPr sz="2600" dirty="0"/>
              <a:t>EACH</a:t>
            </a:r>
            <a:r>
              <a:rPr sz="2600" spc="-10" dirty="0"/>
              <a:t> </a:t>
            </a:r>
            <a:r>
              <a:rPr sz="2600" spc="-5" dirty="0"/>
              <a:t>ACCOUNT</a:t>
            </a:r>
            <a:r>
              <a:rPr sz="2600" spc="0" dirty="0"/>
              <a:t> </a:t>
            </a:r>
            <a:endParaRPr sz="2600"/>
          </a:p>
        </p:txBody>
      </p:sp>
      <p:sp>
        <p:nvSpPr>
          <p:cNvPr id="5" name="object 5"/>
          <p:cNvSpPr txBox="1"/>
          <p:nvPr/>
        </p:nvSpPr>
        <p:spPr>
          <a:xfrm>
            <a:off x="1422908" y="1710944"/>
            <a:ext cx="7999095" cy="2997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Stock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Book debts Statements- verification of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DP.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45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Audited Financial</a:t>
            </a:r>
            <a:r>
              <a:rPr sz="2400" spc="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Statements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Insurance Policies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Latest Valuation Reports- from 2 </a:t>
            </a:r>
            <a:r>
              <a:rPr sz="2400" dirty="0">
                <a:latin typeface="Times New Roman"/>
                <a:cs typeface="Times New Roman"/>
              </a:rPr>
              <a:t>valuers </a:t>
            </a:r>
            <a:r>
              <a:rPr sz="2400" spc="-5" dirty="0">
                <a:latin typeface="Times New Roman"/>
                <a:cs typeface="Times New Roman"/>
              </a:rPr>
              <a:t>(wherever</a:t>
            </a:r>
            <a:r>
              <a:rPr sz="2400" spc="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applicable)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45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Advocate’s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opinion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Stock Audit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Reports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Minutes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Consortium meetings (wherever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applicable)</a:t>
            </a:r>
            <a:endParaRPr sz="24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0"/>
              </a:spcBef>
              <a:buFont typeface="Symbol"/>
              <a:buChar char=""/>
              <a:tabLst>
                <a:tab pos="241300" algn="l"/>
              </a:tabLst>
            </a:pPr>
            <a:r>
              <a:rPr sz="2400" spc="-5" dirty="0">
                <a:latin typeface="Times New Roman"/>
                <a:cs typeface="Times New Roman"/>
              </a:rPr>
              <a:t>Search report </a:t>
            </a:r>
            <a:r>
              <a:rPr sz="2400" dirty="0">
                <a:latin typeface="Times New Roman"/>
                <a:cs typeface="Times New Roman"/>
              </a:rPr>
              <a:t>at the </a:t>
            </a:r>
            <a:r>
              <a:rPr sz="2400" spc="-10" dirty="0">
                <a:latin typeface="Times New Roman"/>
                <a:cs typeface="Times New Roman"/>
              </a:rPr>
              <a:t>time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Sanction/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Renewal.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32980" y="6241796"/>
            <a:ext cx="18230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50" spc="55" dirty="0">
                <a:latin typeface="Arial"/>
                <a:cs typeface="Arial"/>
              </a:rPr>
              <a:t>K.</a:t>
            </a:r>
            <a:r>
              <a:rPr sz="1600" spc="55" dirty="0">
                <a:latin typeface="Times New Roman"/>
                <a:cs typeface="Times New Roman"/>
              </a:rPr>
              <a:t>V.S.Shyamsunder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7326312"/>
            <a:ext cx="63500" cy="0"/>
          </a:xfrm>
          <a:custGeom>
            <a:avLst/>
            <a:gdLst/>
            <a:ahLst/>
            <a:cxnLst/>
            <a:rect l="l" t="t" r="r" b="b"/>
            <a:pathLst>
              <a:path w="63500">
                <a:moveTo>
                  <a:pt x="0" y="0"/>
                </a:moveTo>
                <a:lnTo>
                  <a:pt x="63500" y="0"/>
                </a:lnTo>
              </a:path>
            </a:pathLst>
          </a:custGeom>
          <a:ln w="34925">
            <a:solidFill>
              <a:srgbClr val="BCDB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7270750"/>
            <a:ext cx="7213600" cy="0"/>
          </a:xfrm>
          <a:custGeom>
            <a:avLst/>
            <a:gdLst/>
            <a:ahLst/>
            <a:cxnLst/>
            <a:rect l="l" t="t" r="r" b="b"/>
            <a:pathLst>
              <a:path w="7213600">
                <a:moveTo>
                  <a:pt x="0" y="0"/>
                </a:moveTo>
                <a:lnTo>
                  <a:pt x="7213600" y="0"/>
                </a:lnTo>
              </a:path>
            </a:pathLst>
          </a:custGeom>
          <a:ln w="76200">
            <a:solidFill>
              <a:srgbClr val="C8DFC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63550" y="463550"/>
            <a:ext cx="9143987" cy="68579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75208" y="767587"/>
            <a:ext cx="7947659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5" dirty="0"/>
              <a:t>Check-list</a:t>
            </a:r>
            <a:r>
              <a:rPr sz="2600" spc="-110" dirty="0"/>
              <a:t> </a:t>
            </a:r>
            <a:r>
              <a:rPr sz="2600" dirty="0"/>
              <a:t>–</a:t>
            </a:r>
            <a:r>
              <a:rPr sz="2600" spc="-10" dirty="0"/>
              <a:t> </a:t>
            </a:r>
            <a:r>
              <a:rPr sz="2600" spc="-5" dirty="0"/>
              <a:t>Cash</a:t>
            </a:r>
            <a:r>
              <a:rPr sz="2600" spc="-65" dirty="0"/>
              <a:t> </a:t>
            </a:r>
            <a:r>
              <a:rPr sz="2600" spc="-15" dirty="0"/>
              <a:t>Credit</a:t>
            </a:r>
            <a:r>
              <a:rPr sz="2600" spc="-85" dirty="0"/>
              <a:t> </a:t>
            </a:r>
            <a:r>
              <a:rPr sz="2600" dirty="0"/>
              <a:t>(</a:t>
            </a:r>
            <a:r>
              <a:rPr sz="2600" spc="-10" dirty="0"/>
              <a:t> </a:t>
            </a:r>
            <a:r>
              <a:rPr sz="2600" spc="-5" dirty="0"/>
              <a:t>Hypothecation</a:t>
            </a:r>
            <a:r>
              <a:rPr sz="2600" spc="-170" dirty="0"/>
              <a:t> </a:t>
            </a:r>
            <a:r>
              <a:rPr sz="2600" dirty="0"/>
              <a:t>/</a:t>
            </a:r>
            <a:r>
              <a:rPr sz="2600" spc="-10" dirty="0"/>
              <a:t> </a:t>
            </a:r>
            <a:r>
              <a:rPr sz="2600" dirty="0"/>
              <a:t>Book</a:t>
            </a:r>
            <a:r>
              <a:rPr sz="2600" spc="-75" dirty="0"/>
              <a:t> </a:t>
            </a:r>
            <a:r>
              <a:rPr sz="2600" spc="-5" dirty="0"/>
              <a:t>Debts</a:t>
            </a:r>
            <a:r>
              <a:rPr sz="2600" spc="-75" dirty="0"/>
              <a:t> </a:t>
            </a:r>
            <a:r>
              <a:rPr sz="2600" spc="-5" dirty="0"/>
              <a:t>):</a:t>
            </a:r>
            <a:endParaRPr sz="2600"/>
          </a:p>
        </p:txBody>
      </p:sp>
      <p:sp>
        <p:nvSpPr>
          <p:cNvPr id="6" name="object 6"/>
          <p:cNvSpPr txBox="1"/>
          <p:nvPr/>
        </p:nvSpPr>
        <p:spPr>
          <a:xfrm>
            <a:off x="840739" y="1564640"/>
            <a:ext cx="8009890" cy="5033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7995" algn="l"/>
              </a:tabLst>
            </a:pPr>
            <a:r>
              <a:rPr sz="2400" b="1" dirty="0">
                <a:latin typeface="Times New Roman"/>
                <a:cs typeface="Times New Roman"/>
              </a:rPr>
              <a:t>a)	</a:t>
            </a:r>
            <a:r>
              <a:rPr sz="2400" b="1" spc="-5" dirty="0">
                <a:latin typeface="Times New Roman"/>
                <a:cs typeface="Times New Roman"/>
              </a:rPr>
              <a:t>Documentation </a:t>
            </a:r>
            <a:r>
              <a:rPr sz="2400" b="1" dirty="0">
                <a:latin typeface="Times New Roman"/>
                <a:cs typeface="Times New Roman"/>
              </a:rPr>
              <a:t>/ </a:t>
            </a:r>
            <a:r>
              <a:rPr sz="2400" b="1" spc="-5" dirty="0">
                <a:latin typeface="Times New Roman"/>
                <a:cs typeface="Times New Roman"/>
              </a:rPr>
              <a:t>Compliance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Sanctioned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50" dirty="0">
                <a:latin typeface="Times New Roman"/>
                <a:cs typeface="Times New Roman"/>
              </a:rPr>
              <a:t>Terms</a:t>
            </a:r>
            <a:endParaRPr sz="2400">
              <a:latin typeface="Times New Roman"/>
              <a:cs typeface="Times New Roman"/>
            </a:endParaRPr>
          </a:p>
          <a:p>
            <a:pPr marL="469900" marR="12700" indent="-457200">
              <a:lnSpc>
                <a:spcPct val="99800"/>
              </a:lnSpc>
              <a:spcBef>
                <a:spcPts val="1950"/>
              </a:spcBef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Compliance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terms </a:t>
            </a:r>
            <a:r>
              <a:rPr sz="2400" dirty="0">
                <a:latin typeface="Times New Roman"/>
                <a:cs typeface="Times New Roman"/>
              </a:rPr>
              <a:t>of sanction </a:t>
            </a:r>
            <a:r>
              <a:rPr sz="2400" spc="-5" dirty="0">
                <a:latin typeface="Times New Roman"/>
                <a:cs typeface="Times New Roman"/>
              </a:rPr>
              <a:t>regarding rate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interest,  </a:t>
            </a:r>
            <a:r>
              <a:rPr sz="2400" spc="-10" dirty="0">
                <a:latin typeface="Times New Roman"/>
                <a:cs typeface="Times New Roman"/>
              </a:rPr>
              <a:t>margin, </a:t>
            </a:r>
            <a:r>
              <a:rPr sz="2400" spc="-5" dirty="0">
                <a:latin typeface="Times New Roman"/>
                <a:cs typeface="Times New Roman"/>
              </a:rPr>
              <a:t>documentation, </a:t>
            </a:r>
            <a:r>
              <a:rPr sz="2400" dirty="0">
                <a:latin typeface="Times New Roman"/>
                <a:cs typeface="Times New Roman"/>
              </a:rPr>
              <a:t>induction of </a:t>
            </a:r>
            <a:r>
              <a:rPr sz="2400" spc="-5" dirty="0">
                <a:latin typeface="Times New Roman"/>
                <a:cs typeface="Times New Roman"/>
              </a:rPr>
              <a:t>share capital, creation of  </a:t>
            </a:r>
            <a:r>
              <a:rPr sz="2400" spc="-20" dirty="0">
                <a:latin typeface="Times New Roman"/>
                <a:cs typeface="Times New Roman"/>
              </a:rPr>
              <a:t>security.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ts val="2870"/>
              </a:lnSpc>
              <a:buAutoNum type="arabicPeriod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Submission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Stock statement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Calculation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Drawing</a:t>
            </a:r>
            <a:endParaRPr sz="2400">
              <a:latin typeface="Times New Roman"/>
              <a:cs typeface="Times New Roman"/>
            </a:endParaRPr>
          </a:p>
          <a:p>
            <a:pPr marL="469900" marR="5080">
              <a:lnSpc>
                <a:spcPts val="287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Power </a:t>
            </a:r>
            <a:r>
              <a:rPr sz="2400" spc="-20" dirty="0">
                <a:latin typeface="Times New Roman"/>
                <a:cs typeface="Times New Roman"/>
              </a:rPr>
              <a:t>Correctly. </a:t>
            </a:r>
            <a:r>
              <a:rPr sz="2400" spc="-5" dirty="0">
                <a:latin typeface="Times New Roman"/>
                <a:cs typeface="Times New Roman"/>
              </a:rPr>
              <a:t>Book Debts drawn </a:t>
            </a:r>
            <a:r>
              <a:rPr sz="2400" spc="-10" dirty="0">
                <a:latin typeface="Times New Roman"/>
                <a:cs typeface="Times New Roman"/>
              </a:rPr>
              <a:t>on </a:t>
            </a:r>
            <a:r>
              <a:rPr sz="2400" spc="-5" dirty="0">
                <a:latin typeface="Times New Roman"/>
                <a:cs typeface="Times New Roman"/>
              </a:rPr>
              <a:t>associate concerns, </a:t>
            </a:r>
            <a:r>
              <a:rPr sz="2400" dirty="0">
                <a:latin typeface="Times New Roman"/>
                <a:cs typeface="Times New Roman"/>
              </a:rPr>
              <a:t>to  be </a:t>
            </a:r>
            <a:r>
              <a:rPr sz="2400" spc="-5" dirty="0">
                <a:latin typeface="Times New Roman"/>
                <a:cs typeface="Times New Roman"/>
              </a:rPr>
              <a:t>allowed for DP </a:t>
            </a:r>
            <a:r>
              <a:rPr sz="2400" dirty="0">
                <a:latin typeface="Times New Roman"/>
                <a:cs typeface="Times New Roman"/>
              </a:rPr>
              <a:t>only if </a:t>
            </a:r>
            <a:r>
              <a:rPr sz="2400" spc="-5" dirty="0">
                <a:latin typeface="Times New Roman"/>
                <a:cs typeface="Times New Roman"/>
              </a:rPr>
              <a:t>permitted in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sanction.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ts val="2785"/>
              </a:lnSpc>
              <a:buAutoNum type="arabicPeriod" startAt="3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End-use </a:t>
            </a:r>
            <a:r>
              <a:rPr sz="2400" dirty="0">
                <a:latin typeface="Times New Roman"/>
                <a:cs typeface="Times New Roman"/>
              </a:rPr>
              <a:t>of funds – </a:t>
            </a:r>
            <a:r>
              <a:rPr sz="2400" spc="-5" dirty="0">
                <a:latin typeface="Times New Roman"/>
                <a:cs typeface="Times New Roman"/>
              </a:rPr>
              <a:t>Certificate from 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CA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required.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buAutoNum type="arabicPeriod" startAt="3"/>
              <a:tabLst>
                <a:tab pos="467995" algn="l"/>
                <a:tab pos="468630" algn="l"/>
              </a:tabLst>
            </a:pPr>
            <a:r>
              <a:rPr sz="2400" spc="-10" dirty="0">
                <a:latin typeface="Times New Roman"/>
                <a:cs typeface="Times New Roman"/>
              </a:rPr>
              <a:t>Charges </a:t>
            </a:r>
            <a:r>
              <a:rPr sz="2400" dirty="0">
                <a:latin typeface="Times New Roman"/>
                <a:cs typeface="Times New Roman"/>
              </a:rPr>
              <a:t>to be </a:t>
            </a:r>
            <a:r>
              <a:rPr sz="2400" spc="-5" dirty="0">
                <a:latin typeface="Times New Roman"/>
                <a:cs typeface="Times New Roman"/>
              </a:rPr>
              <a:t>filed within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prescribed </a:t>
            </a:r>
            <a:r>
              <a:rPr sz="2400" spc="-10" dirty="0">
                <a:latin typeface="Times New Roman"/>
                <a:cs typeface="Times New Roman"/>
              </a:rPr>
              <a:t>time</a:t>
            </a:r>
            <a:r>
              <a:rPr sz="2400" spc="-5" dirty="0">
                <a:latin typeface="Times New Roman"/>
                <a:cs typeface="Times New Roman"/>
              </a:rPr>
              <a:t> limit</a:t>
            </a:r>
            <a:endParaRPr sz="2400">
              <a:latin typeface="Times New Roman"/>
              <a:cs typeface="Times New Roman"/>
            </a:endParaRPr>
          </a:p>
          <a:p>
            <a:pPr marL="469900" marR="249554" indent="-457200">
              <a:lnSpc>
                <a:spcPts val="2840"/>
              </a:lnSpc>
              <a:spcBef>
                <a:spcPts val="140"/>
              </a:spcBef>
              <a:buAutoNum type="arabicPeriod" startAt="3"/>
              <a:tabLst>
                <a:tab pos="467995" algn="l"/>
                <a:tab pos="468630" algn="l"/>
              </a:tabLst>
            </a:pPr>
            <a:r>
              <a:rPr sz="2400" spc="-5" dirty="0">
                <a:latin typeface="Times New Roman"/>
                <a:cs typeface="Times New Roman"/>
              </a:rPr>
              <a:t>Insurance </a:t>
            </a:r>
            <a:r>
              <a:rPr sz="2400" dirty="0">
                <a:latin typeface="Times New Roman"/>
                <a:cs typeface="Times New Roman"/>
              </a:rPr>
              <a:t>: </a:t>
            </a:r>
            <a:r>
              <a:rPr sz="2400" spc="-5" dirty="0">
                <a:latin typeface="Times New Roman"/>
                <a:cs typeface="Times New Roman"/>
              </a:rPr>
              <a:t>Adequacy </a:t>
            </a:r>
            <a:r>
              <a:rPr sz="2400" dirty="0">
                <a:latin typeface="Times New Roman"/>
                <a:cs typeface="Times New Roman"/>
              </a:rPr>
              <a:t>, </a:t>
            </a:r>
            <a:r>
              <a:rPr sz="2400" spc="-5" dirty="0">
                <a:latin typeface="Times New Roman"/>
                <a:cs typeface="Times New Roman"/>
              </a:rPr>
              <a:t>Location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Assets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Bank</a:t>
            </a:r>
            <a:r>
              <a:rPr sz="2400" spc="-254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clause,  risks covered, continuation </a:t>
            </a:r>
            <a:r>
              <a:rPr sz="2400" dirty="0">
                <a:latin typeface="Times New Roman"/>
                <a:cs typeface="Times New Roman"/>
              </a:rPr>
              <a:t>of cover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period.</a:t>
            </a:r>
            <a:endParaRPr sz="2400">
              <a:latin typeface="Times New Roman"/>
              <a:cs typeface="Times New Roman"/>
            </a:endParaRPr>
          </a:p>
          <a:p>
            <a:pPr marL="469900" marR="476884" indent="-457200">
              <a:lnSpc>
                <a:spcPts val="2900"/>
              </a:lnSpc>
              <a:spcBef>
                <a:spcPts val="80"/>
              </a:spcBef>
              <a:buSzPct val="108333"/>
              <a:buAutoNum type="arabicPeriod" startAt="3"/>
              <a:tabLst>
                <a:tab pos="407034" algn="l"/>
                <a:tab pos="407670" algn="l"/>
              </a:tabLst>
            </a:pP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5" dirty="0">
                <a:latin typeface="Times New Roman"/>
                <a:cs typeface="Times New Roman"/>
              </a:rPr>
              <a:t>the case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Corporate Borrowers, Due Diligence Report  </a:t>
            </a:r>
            <a:r>
              <a:rPr sz="2400" dirty="0">
                <a:latin typeface="Times New Roman"/>
                <a:cs typeface="Times New Roman"/>
              </a:rPr>
              <a:t>on half </a:t>
            </a:r>
            <a:r>
              <a:rPr sz="2400" spc="-5" dirty="0">
                <a:latin typeface="Times New Roman"/>
                <a:cs typeface="Times New Roman"/>
              </a:rPr>
              <a:t>yearly basis from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Company</a:t>
            </a:r>
            <a:r>
              <a:rPr sz="2400" spc="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Secretary.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84340" y="7064756"/>
            <a:ext cx="179323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imes New Roman"/>
                <a:cs typeface="Times New Roman"/>
              </a:rPr>
              <a:t>K.V.S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Shyamsunder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5950" y="61595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8755" y="1041908"/>
            <a:ext cx="76447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6725" algn="l"/>
              </a:tabLst>
            </a:pPr>
            <a:r>
              <a:rPr sz="2400" b="0" u="none" dirty="0">
                <a:latin typeface="Times New Roman"/>
                <a:cs typeface="Times New Roman"/>
              </a:rPr>
              <a:t>7.	</a:t>
            </a:r>
            <a:r>
              <a:rPr sz="2400" b="0" u="none" spc="-5" dirty="0">
                <a:latin typeface="Times New Roman"/>
                <a:cs typeface="Times New Roman"/>
              </a:rPr>
              <a:t>Scrutiny </a:t>
            </a:r>
            <a:r>
              <a:rPr sz="2400" b="0" u="none" dirty="0">
                <a:latin typeface="Times New Roman"/>
                <a:cs typeface="Times New Roman"/>
              </a:rPr>
              <a:t>of </a:t>
            </a:r>
            <a:r>
              <a:rPr sz="2400" b="0" u="none" spc="-5" dirty="0">
                <a:latin typeface="Times New Roman"/>
                <a:cs typeface="Times New Roman"/>
              </a:rPr>
              <a:t>High </a:t>
            </a:r>
            <a:r>
              <a:rPr sz="2400" b="0" u="none" dirty="0">
                <a:latin typeface="Times New Roman"/>
                <a:cs typeface="Times New Roman"/>
              </a:rPr>
              <a:t>value </a:t>
            </a:r>
            <a:r>
              <a:rPr sz="2400" b="0" u="none" spc="-5" dirty="0">
                <a:latin typeface="Times New Roman"/>
                <a:cs typeface="Times New Roman"/>
              </a:rPr>
              <a:t>credits/ debits/statement </a:t>
            </a:r>
            <a:r>
              <a:rPr sz="2400" b="0" u="none" dirty="0">
                <a:latin typeface="Times New Roman"/>
                <a:cs typeface="Times New Roman"/>
              </a:rPr>
              <a:t>of</a:t>
            </a:r>
            <a:r>
              <a:rPr sz="2400" b="0" u="none" spc="-15" dirty="0">
                <a:latin typeface="Times New Roman"/>
                <a:cs typeface="Times New Roman"/>
              </a:rPr>
              <a:t> </a:t>
            </a:r>
            <a:r>
              <a:rPr sz="2400" b="0" u="none" dirty="0">
                <a:latin typeface="Times New Roman"/>
                <a:cs typeface="Times New Roman"/>
              </a:rPr>
              <a:t>account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68755" y="1400048"/>
            <a:ext cx="8081009" cy="338899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675"/>
              </a:spcBef>
              <a:buAutoNum type="arabicPeriod" startAt="8"/>
              <a:tabLst>
                <a:tab pos="466725" algn="l"/>
                <a:tab pos="467359" algn="l"/>
              </a:tabLst>
            </a:pPr>
            <a:r>
              <a:rPr sz="2400" spc="-5" dirty="0">
                <a:latin typeface="Times New Roman"/>
                <a:cs typeface="Times New Roman"/>
              </a:rPr>
              <a:t>Intra-group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transactions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575"/>
              </a:spcBef>
              <a:buAutoNum type="arabicPeriod" startAt="8"/>
              <a:tabLst>
                <a:tab pos="466725" algn="l"/>
                <a:tab pos="467359" algn="l"/>
              </a:tabLst>
            </a:pPr>
            <a:r>
              <a:rPr sz="2400" spc="-5" dirty="0">
                <a:latin typeface="Times New Roman"/>
                <a:cs typeface="Times New Roman"/>
              </a:rPr>
              <a:t>Diversion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funds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575"/>
              </a:spcBef>
              <a:buAutoNum type="arabicPeriod" startAt="8"/>
              <a:tabLst>
                <a:tab pos="467359" algn="l"/>
              </a:tabLst>
            </a:pPr>
            <a:r>
              <a:rPr sz="2400" spc="-5" dirty="0">
                <a:latin typeface="Times New Roman"/>
                <a:cs typeface="Times New Roman"/>
              </a:rPr>
              <a:t>Frequency </a:t>
            </a:r>
            <a:r>
              <a:rPr sz="2400" spc="-1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excess drawing </a:t>
            </a:r>
            <a:r>
              <a:rPr sz="2400" dirty="0">
                <a:latin typeface="Times New Roman"/>
                <a:cs typeface="Times New Roman"/>
              </a:rPr>
              <a:t>and adhoc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requests.</a:t>
            </a:r>
            <a:endParaRPr sz="2400">
              <a:latin typeface="Times New Roman"/>
              <a:cs typeface="Times New Roman"/>
            </a:endParaRPr>
          </a:p>
          <a:p>
            <a:pPr marL="469900" marR="798195" indent="-457200">
              <a:lnSpc>
                <a:spcPct val="100000"/>
              </a:lnSpc>
              <a:spcBef>
                <a:spcPts val="575"/>
              </a:spcBef>
              <a:buAutoNum type="arabicPeriod" startAt="8"/>
              <a:tabLst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Credit discipline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spc="-5" dirty="0">
                <a:latin typeface="Times New Roman"/>
                <a:cs typeface="Times New Roman"/>
              </a:rPr>
              <a:t>repayment </a:t>
            </a:r>
            <a:r>
              <a:rPr sz="2400" dirty="0">
                <a:latin typeface="Times New Roman"/>
                <a:cs typeface="Times New Roman"/>
              </a:rPr>
              <a:t>of adhoc/ </a:t>
            </a:r>
            <a:r>
              <a:rPr sz="2400" spc="-5" dirty="0">
                <a:latin typeface="Times New Roman"/>
                <a:cs typeface="Times New Roman"/>
              </a:rPr>
              <a:t>instalments </a:t>
            </a:r>
            <a:r>
              <a:rPr sz="2400" dirty="0">
                <a:latin typeface="Times New Roman"/>
                <a:cs typeface="Times New Roman"/>
              </a:rPr>
              <a:t>and  </a:t>
            </a:r>
            <a:r>
              <a:rPr sz="2400" spc="-5" dirty="0">
                <a:latin typeface="Times New Roman"/>
                <a:cs typeface="Times New Roman"/>
              </a:rPr>
              <a:t>servicing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interest</a:t>
            </a:r>
            <a:endParaRPr sz="2400">
              <a:latin typeface="Times New Roman"/>
              <a:cs typeface="Times New Roman"/>
            </a:endParaRPr>
          </a:p>
          <a:p>
            <a:pPr marL="469900" marR="1475105" indent="-457200">
              <a:lnSpc>
                <a:spcPct val="100000"/>
              </a:lnSpc>
              <a:spcBef>
                <a:spcPts val="565"/>
              </a:spcBef>
              <a:buAutoNum type="arabicPeriod" startAt="8"/>
              <a:tabLst>
                <a:tab pos="469900" algn="l"/>
                <a:tab pos="3438525" algn="l"/>
              </a:tabLst>
            </a:pPr>
            <a:r>
              <a:rPr sz="2400" spc="-5" dirty="0">
                <a:latin typeface="Times New Roman"/>
                <a:cs typeface="Times New Roman"/>
              </a:rPr>
              <a:t>Consortium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Meetings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-	holding of </a:t>
            </a:r>
            <a:r>
              <a:rPr sz="2400" spc="-5" dirty="0">
                <a:latin typeface="Times New Roman"/>
                <a:cs typeface="Times New Roman"/>
              </a:rPr>
              <a:t>quarterly  meetings/exchange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information between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banks.</a:t>
            </a:r>
            <a:endParaRPr sz="2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575"/>
              </a:spcBef>
              <a:buAutoNum type="arabicPeriod" startAt="8"/>
              <a:tabLst>
                <a:tab pos="469900" algn="l"/>
              </a:tabLst>
            </a:pPr>
            <a:r>
              <a:rPr sz="2400" spc="-5" dirty="0">
                <a:latin typeface="Times New Roman"/>
                <a:cs typeface="Times New Roman"/>
              </a:rPr>
              <a:t>Penal Interest for non-compliance </a:t>
            </a:r>
            <a:r>
              <a:rPr sz="2400" dirty="0">
                <a:latin typeface="Times New Roman"/>
                <a:cs typeface="Times New Roman"/>
              </a:rPr>
              <a:t>of any </a:t>
            </a:r>
            <a:r>
              <a:rPr sz="2400" spc="-5" dirty="0">
                <a:latin typeface="Times New Roman"/>
                <a:cs typeface="Times New Roman"/>
              </a:rPr>
              <a:t>terms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conditions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18552" y="6624319"/>
            <a:ext cx="18135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40" dirty="0">
                <a:latin typeface="Times New Roman"/>
                <a:cs typeface="Times New Roman"/>
              </a:rPr>
              <a:t>K.V.S.</a:t>
            </a:r>
            <a:r>
              <a:rPr sz="1600" b="1" spc="-6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Shyamsunder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1286</Words>
  <Application>Microsoft Office PowerPoint</Application>
  <PresentationFormat>Custom</PresentationFormat>
  <Paragraphs>183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Seminar on Statutory Audit of  Bank  Branches  Audit of Advances (Domestic)  Fund Based and Non-Fund Based At Alleppey Branch of SIRC of ICAI </vt:lpstr>
      <vt:lpstr>PREAMBLE</vt:lpstr>
      <vt:lpstr>PRELIMINARY APPROACH TO AUDIT</vt:lpstr>
      <vt:lpstr>PowerPoint Presentation</vt:lpstr>
      <vt:lpstr>PowerPoint Presentation</vt:lpstr>
      <vt:lpstr>PowerPoint Presentation</vt:lpstr>
      <vt:lpstr>DOCUMENTS/ PAPERS TO BE CALLED FOR AND  STUDIED IN EACH ACCOUNT </vt:lpstr>
      <vt:lpstr>Check-list – Cash Credit ( Hypothecation / Book Debts ):</vt:lpstr>
      <vt:lpstr>7. Scrutiny of High value credits/ debits/statement of account</vt:lpstr>
      <vt:lpstr> Scrutiny of Operations:</vt:lpstr>
      <vt:lpstr>Scrutiny of Stock/ Book Debt Statement:</vt:lpstr>
      <vt:lpstr>Scrutiny of QPR /MSOD:</vt:lpstr>
      <vt:lpstr>Check-list Term Loan:</vt:lpstr>
      <vt:lpstr>Check list Priority Sector Advances :</vt:lpstr>
      <vt:lpstr>Check list Non Fund Based Limits :</vt:lpstr>
      <vt:lpstr>Check list Non Fund Based Limits :</vt:lpstr>
      <vt:lpstr>PowerPoint Presentation</vt:lpstr>
      <vt:lpstr>PowerPoint Presentation</vt:lpstr>
      <vt:lpstr>OTHER AREAS TO BE VERIFIED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- 2- Verification of Advances.docx</dc:title>
  <dc:creator>namita.soni</dc:creator>
  <cp:lastModifiedBy>ICAI13</cp:lastModifiedBy>
  <cp:revision>4</cp:revision>
  <dcterms:created xsi:type="dcterms:W3CDTF">2017-10-03T11:34:12Z</dcterms:created>
  <dcterms:modified xsi:type="dcterms:W3CDTF">2018-03-17T07:06:50Z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2017-10-03T00:00:00Z</vt:filetime>
  </property>
  <property fmtid="{D5CDD505-2E9C-101B-9397-08002B2CF9AE}" pid="3" name="Creator">
    <vt:lpwstr>Acrobat PDFMaker 10.1 for Word</vt:lpwstr>
  </property>
  <property fmtid="{D5CDD505-2E9C-101B-9397-08002B2CF9AE}" pid="4" name="LastSaved">
    <vt:filetime>2017-10-03T00:00:00Z</vt:filetime>
  </property>
</Properties>
</file>