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64" r:id="rId3"/>
    <p:sldId id="259" r:id="rId4"/>
    <p:sldId id="261" r:id="rId5"/>
    <p:sldId id="260" r:id="rId6"/>
    <p:sldId id="262" r:id="rId7"/>
    <p:sldId id="263"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7" d="100"/>
          <a:sy n="57" d="100"/>
        </p:scale>
        <p:origin x="-1075" y="19"/>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1D8BD707-D9CF-40AE-B4C6-C98DA3205C09}" type="datetimeFigureOut">
              <a:rPr lang="en-US" smtClean="0"/>
              <a:pPr/>
              <a:t>3/17/2018</a:t>
            </a:fld>
            <a:endParaRPr lang="en-US"/>
          </a:p>
        </p:txBody>
      </p:sp>
      <p:sp>
        <p:nvSpPr>
          <p:cNvPr id="5" name="Footer Placeholder 4"/>
          <p:cNvSpPr>
            <a:spLocks noGrp="1"/>
          </p:cNvSpPr>
          <p:nvPr>
            <p:ph type="ftr" sz="quarter" idx="11"/>
          </p:nvPr>
        </p:nvSpPr>
        <p:spPr>
          <a:xfrm>
            <a:off x="3623733" y="6117336"/>
            <a:ext cx="3609438" cy="365125"/>
          </a:xfrm>
        </p:spPr>
        <p:txBody>
          <a:bodyPr/>
          <a:lstStyle/>
          <a:p>
            <a:endParaRPr lang="en-US"/>
          </a:p>
        </p:txBody>
      </p:sp>
      <p:sp>
        <p:nvSpPr>
          <p:cNvPr id="6" name="Slide Number Placeholder 5"/>
          <p:cNvSpPr>
            <a:spLocks noGrp="1"/>
          </p:cNvSpPr>
          <p:nvPr>
            <p:ph type="sldNum" sz="quarter" idx="12"/>
          </p:nvPr>
        </p:nvSpPr>
        <p:spPr>
          <a:xfrm>
            <a:off x="8275320" y="6117336"/>
            <a:ext cx="411480" cy="365125"/>
          </a:xfrm>
        </p:spPr>
        <p:txBody>
          <a:bodyPr/>
          <a:lstStyle/>
          <a:p>
            <a:fld id="{B6F15528-21DE-4FAA-801E-634DDDAF4B2B}" type="slidenum">
              <a:rPr lang="en-US" smtClean="0"/>
              <a:pPr/>
              <a:t>‹#›</a:t>
            </a:fld>
            <a:endParaRPr lang="en-US"/>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sp>
    </p:spTree>
    <p:extLst>
      <p:ext uri="{BB962C8B-B14F-4D97-AF65-F5344CB8AC3E}">
        <p14:creationId xmlns:p14="http://schemas.microsoft.com/office/powerpoint/2010/main" val="3953950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9564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7527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30144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197724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640032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235424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507295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80904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1D8BD707-D9CF-40AE-B4C6-C98DA3205C09}" type="datetimeFigureOut">
              <a:rPr lang="en-US" smtClean="0"/>
              <a:pPr/>
              <a:t>3/17/2018</a:t>
            </a:fld>
            <a:endParaRPr lang="en-US"/>
          </a:p>
        </p:txBody>
      </p:sp>
      <p:sp>
        <p:nvSpPr>
          <p:cNvPr id="5" name="Footer Placeholder 4"/>
          <p:cNvSpPr>
            <a:spLocks noGrp="1"/>
          </p:cNvSpPr>
          <p:nvPr>
            <p:ph type="ftr" sz="quarter" idx="11"/>
          </p:nvPr>
        </p:nvSpPr>
        <p:spPr>
          <a:xfrm>
            <a:off x="1972647" y="6108173"/>
            <a:ext cx="5314517" cy="365125"/>
          </a:xfrm>
        </p:spPr>
        <p:txBody>
          <a:bodyPr/>
          <a:lstStyle/>
          <a:p>
            <a:endParaRPr lang="en-US"/>
          </a:p>
        </p:txBody>
      </p:sp>
      <p:sp>
        <p:nvSpPr>
          <p:cNvPr id="6" name="Slide Number Placeholder 5"/>
          <p:cNvSpPr>
            <a:spLocks noGrp="1"/>
          </p:cNvSpPr>
          <p:nvPr>
            <p:ph type="sldNum" sz="quarter" idx="12"/>
          </p:nvPr>
        </p:nvSpPr>
        <p:spPr>
          <a:xfrm>
            <a:off x="8258967" y="6108173"/>
            <a:ext cx="427833"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64157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273317" y="6116070"/>
            <a:ext cx="413483"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56961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3/17/2018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93161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44379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3/17/2018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7307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69906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78486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54415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D8BD707-D9CF-40AE-B4C6-C98DA3205C09}" type="datetimeFigureOut">
              <a:rPr lang="en-US" smtClean="0"/>
              <a:pPr/>
              <a:t>3/17/2018</a:t>
            </a:fld>
            <a:endParaRPr lang="en-US"/>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83351181"/>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IN" b="1" u="sng" dirty="0">
                <a:latin typeface="Times New Roman" pitchFamily="18" charset="0"/>
                <a:cs typeface="Times New Roman" pitchFamily="18" charset="0"/>
              </a:rPr>
              <a:t>Income Recognition and Asset Classification Norms (IRAC)</a:t>
            </a:r>
            <a:r>
              <a:rPr lang="en-US" dirty="0"/>
              <a:t/>
            </a:r>
            <a:br>
              <a:rPr lang="en-US" dirty="0"/>
            </a:br>
            <a:endParaRPr lang="en-US" dirty="0"/>
          </a:p>
        </p:txBody>
      </p:sp>
      <p:sp>
        <p:nvSpPr>
          <p:cNvPr id="3" name="Subtitle 2"/>
          <p:cNvSpPr>
            <a:spLocks noGrp="1"/>
          </p:cNvSpPr>
          <p:nvPr>
            <p:ph type="subTitle" idx="1"/>
          </p:nvPr>
        </p:nvSpPr>
        <p:spPr>
          <a:xfrm>
            <a:off x="457200" y="3899938"/>
            <a:ext cx="8534400" cy="2958062"/>
          </a:xfrm>
        </p:spPr>
        <p:txBody>
          <a:bodyPr>
            <a:normAutofit/>
          </a:bodyPr>
          <a:lstStyle/>
          <a:p>
            <a:pPr marL="406908" indent="-342900">
              <a:buFontTx/>
              <a:buChar char="-"/>
            </a:pPr>
            <a:r>
              <a:rPr lang="en-US" b="1" i="1" dirty="0">
                <a:solidFill>
                  <a:schemeClr val="tx1"/>
                </a:solidFill>
                <a:latin typeface="Times New Roman" pitchFamily="18" charset="0"/>
                <a:cs typeface="Times New Roman" pitchFamily="18" charset="0"/>
              </a:rPr>
              <a:t>By CA KVS Shyamsunder</a:t>
            </a:r>
          </a:p>
          <a:p>
            <a:pPr algn="r"/>
            <a:endParaRPr lang="en-US" b="1" i="1" dirty="0">
              <a:solidFill>
                <a:schemeClr val="tx1"/>
              </a:solidFill>
              <a:latin typeface="Times New Roman" pitchFamily="18" charset="0"/>
              <a:cs typeface="Times New Roman" pitchFamily="18" charset="0"/>
            </a:endParaRPr>
          </a:p>
          <a:p>
            <a:pPr algn="r"/>
            <a:endParaRPr lang="en-US" b="1" i="1" dirty="0">
              <a:solidFill>
                <a:schemeClr val="tx1"/>
              </a:solidFill>
              <a:latin typeface="Times New Roman" pitchFamily="18" charset="0"/>
              <a:cs typeface="Times New Roman" pitchFamily="18" charset="0"/>
            </a:endParaRPr>
          </a:p>
          <a:p>
            <a:pPr algn="r"/>
            <a:endParaRPr lang="en-US" b="1" i="1" dirty="0">
              <a:solidFill>
                <a:schemeClr val="tx1"/>
              </a:solidFill>
              <a:latin typeface="Times New Roman" pitchFamily="18" charset="0"/>
              <a:cs typeface="Times New Roman" pitchFamily="18" charset="0"/>
            </a:endParaRPr>
          </a:p>
          <a:p>
            <a:pPr algn="r"/>
            <a:endParaRPr lang="en-US" b="1" i="1" dirty="0">
              <a:solidFill>
                <a:schemeClr val="tx1"/>
              </a:solidFill>
              <a:latin typeface="Times New Roman" pitchFamily="18" charset="0"/>
              <a:cs typeface="Times New Roman" pitchFamily="18" charset="0"/>
            </a:endParaRPr>
          </a:p>
          <a:p>
            <a:pPr algn="r"/>
            <a:r>
              <a:rPr lang="en-US" i="1" dirty="0">
                <a:effectLst>
                  <a:outerShdw blurRad="38100" dist="38100" dir="2700000" algn="tl">
                    <a:srgbClr val="000000">
                      <a:alpha val="43137"/>
                    </a:srgbClr>
                  </a:outerShdw>
                </a:effectLst>
              </a:rPr>
              <a:t>Saturday  10</a:t>
            </a:r>
            <a:r>
              <a:rPr lang="en-US" i="1" baseline="30000" dirty="0">
                <a:effectLst>
                  <a:outerShdw blurRad="38100" dist="38100" dir="2700000" algn="tl">
                    <a:srgbClr val="000000">
                      <a:alpha val="43137"/>
                    </a:srgbClr>
                  </a:outerShdw>
                </a:effectLst>
              </a:rPr>
              <a:t>th</a:t>
            </a:r>
            <a:r>
              <a:rPr lang="en-US" i="1" dirty="0">
                <a:effectLst>
                  <a:outerShdw blurRad="38100" dist="38100" dir="2700000" algn="tl">
                    <a:srgbClr val="000000">
                      <a:alpha val="43137"/>
                    </a:srgbClr>
                  </a:outerShdw>
                </a:effectLst>
              </a:rPr>
              <a:t> March 2018</a:t>
            </a:r>
          </a:p>
          <a:p>
            <a:pPr algn="r"/>
            <a:endParaRPr lang="en-US" b="1" i="1"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153400" cy="5562600"/>
          </a:xfrm>
        </p:spPr>
        <p:txBody>
          <a:bodyPr>
            <a:normAutofit fontScale="62500" lnSpcReduction="20000"/>
          </a:bodyPr>
          <a:lstStyle/>
          <a:p>
            <a:pPr>
              <a:buNone/>
            </a:pPr>
            <a:r>
              <a:rPr lang="en-US" sz="3600" b="1" u="sng" dirty="0">
                <a:latin typeface="Times New Roman" pitchFamily="18" charset="0"/>
                <a:cs typeface="Times New Roman" pitchFamily="18" charset="0"/>
              </a:rPr>
              <a:t>Software Package:</a:t>
            </a:r>
          </a:p>
          <a:p>
            <a:pPr>
              <a:buNone/>
            </a:pPr>
            <a:endParaRPr lang="en-US" sz="3600" b="1" u="sng" dirty="0">
              <a:latin typeface="Times New Roman" pitchFamily="18" charset="0"/>
              <a:cs typeface="Times New Roman" pitchFamily="18" charset="0"/>
            </a:endParaRPr>
          </a:p>
          <a:p>
            <a:pPr lvl="0" algn="just"/>
            <a:r>
              <a:rPr lang="en-US" sz="3000" dirty="0">
                <a:latin typeface="Times New Roman" pitchFamily="18" charset="0"/>
                <a:cs typeface="Times New Roman" pitchFamily="18" charset="0"/>
              </a:rPr>
              <a:t>Various types of software package used by Banks on CBS platform automatically generate the report on classification of advances based on RBI norms.</a:t>
            </a:r>
          </a:p>
          <a:p>
            <a:pPr marL="109728" lvl="0" indent="0" algn="just">
              <a:buNone/>
            </a:pPr>
            <a:endParaRPr lang="en-US" sz="3000" dirty="0">
              <a:latin typeface="Times New Roman" pitchFamily="18" charset="0"/>
              <a:cs typeface="Times New Roman" pitchFamily="18" charset="0"/>
            </a:endParaRPr>
          </a:p>
          <a:p>
            <a:pPr lvl="0" algn="just"/>
            <a:r>
              <a:rPr lang="en-US" sz="3000" dirty="0">
                <a:latin typeface="Times New Roman" pitchFamily="18" charset="0"/>
                <a:cs typeface="Times New Roman" pitchFamily="18" charset="0"/>
              </a:rPr>
              <a:t>Manual intervention by Bank staff for identification and classification is not normally permitted in such software package.</a:t>
            </a:r>
            <a:r>
              <a:rPr lang="en-IN" sz="3000" dirty="0">
                <a:latin typeface="Times New Roman" pitchFamily="18" charset="0"/>
                <a:cs typeface="Times New Roman" pitchFamily="18" charset="0"/>
              </a:rPr>
              <a:t> </a:t>
            </a:r>
          </a:p>
          <a:p>
            <a:pPr marL="109728" lvl="0" indent="0" algn="just">
              <a:buNone/>
            </a:pPr>
            <a:endParaRPr lang="en-US" sz="3000" dirty="0">
              <a:latin typeface="Times New Roman" pitchFamily="18" charset="0"/>
              <a:cs typeface="Times New Roman" pitchFamily="18" charset="0"/>
            </a:endParaRPr>
          </a:p>
          <a:p>
            <a:pPr lvl="0" algn="just"/>
            <a:r>
              <a:rPr lang="en-IN" sz="3000" dirty="0">
                <a:latin typeface="Times New Roman" pitchFamily="18" charset="0"/>
                <a:cs typeface="Times New Roman" pitchFamily="18" charset="0"/>
              </a:rPr>
              <a:t>Although Banks have switched over to system driven classification of advances it is absolutely necessary for the auditors to verify each and every account for its correct classification as per IRAC norms and do not give any scope to the Statutory auditors for issuing MOC and  reversal of income.</a:t>
            </a:r>
          </a:p>
          <a:p>
            <a:pPr marL="109728" lvl="0" indent="0" algn="just">
              <a:buNone/>
            </a:pPr>
            <a:endParaRPr lang="en-IN" sz="3000" dirty="0">
              <a:latin typeface="Times New Roman" pitchFamily="18" charset="0"/>
              <a:cs typeface="Times New Roman" pitchFamily="18" charset="0"/>
            </a:endParaRPr>
          </a:p>
          <a:p>
            <a:pPr lvl="0" algn="just"/>
            <a:r>
              <a:rPr lang="en-IN" sz="3000" dirty="0">
                <a:latin typeface="Times New Roman" pitchFamily="18" charset="0"/>
                <a:cs typeface="Times New Roman" pitchFamily="18" charset="0"/>
              </a:rPr>
              <a:t>Verification of appropriate classification of advances and accordingly appropriate accounting of income and other charges forms very important part of  audit.</a:t>
            </a:r>
            <a:endParaRPr lang="en-US" sz="3000" dirty="0">
              <a:latin typeface="Times New Roman" pitchFamily="18" charset="0"/>
              <a:cs typeface="Times New Roman" pitchFamily="18" charset="0"/>
            </a:endParaRPr>
          </a:p>
          <a:p>
            <a:pPr marL="624078" indent="-514350">
              <a:buFont typeface="+mj-lt"/>
              <a:buAutoNum type="arabicPeriod"/>
            </a:pPr>
            <a:endParaRPr lang="en-US" b="1" u="sng" dirty="0">
              <a:latin typeface="Times New Roman" pitchFamily="18" charset="0"/>
              <a:cs typeface="Times New Roman" pitchFamily="18" charset="0"/>
            </a:endParaRPr>
          </a:p>
        </p:txBody>
      </p:sp>
    </p:spTree>
    <p:extLst>
      <p:ext uri="{BB962C8B-B14F-4D97-AF65-F5344CB8AC3E}">
        <p14:creationId xmlns:p14="http://schemas.microsoft.com/office/powerpoint/2010/main" val="2829240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812536"/>
          </a:xfrm>
        </p:spPr>
        <p:txBody>
          <a:bodyPr>
            <a:normAutofit/>
          </a:bodyPr>
          <a:lstStyle/>
          <a:p>
            <a:pPr lvl="0"/>
            <a:r>
              <a:rPr lang="en-IN" sz="2400" u="sng" dirty="0">
                <a:latin typeface="Times New Roman" pitchFamily="18" charset="0"/>
                <a:cs typeface="Times New Roman" pitchFamily="18" charset="0"/>
              </a:rPr>
              <a:t>Other aspects</a:t>
            </a:r>
            <a:endParaRPr lang="en-US" sz="2400" dirty="0">
              <a:latin typeface="Times New Roman" pitchFamily="18" charset="0"/>
              <a:cs typeface="Times New Roman" pitchFamily="18" charset="0"/>
            </a:endParaRPr>
          </a:p>
          <a:p>
            <a:pPr marL="624078" lvl="0" indent="-514350">
              <a:buFont typeface="+mj-lt"/>
              <a:buAutoNum type="alphaLcParenR"/>
            </a:pPr>
            <a:r>
              <a:rPr lang="en-IN" sz="2400" dirty="0">
                <a:latin typeface="Times New Roman" pitchFamily="18" charset="0"/>
                <a:cs typeface="Times New Roman" pitchFamily="18" charset="0"/>
              </a:rPr>
              <a:t> Solitary or few credits before the Balance sheet date.</a:t>
            </a:r>
            <a:endParaRPr lang="en-US" sz="2400" dirty="0">
              <a:latin typeface="Times New Roman" pitchFamily="18" charset="0"/>
              <a:cs typeface="Times New Roman" pitchFamily="18" charset="0"/>
            </a:endParaRPr>
          </a:p>
          <a:p>
            <a:pPr marL="624078" lvl="0" indent="-514350">
              <a:buFont typeface="+mj-lt"/>
              <a:buAutoNum type="alphaLcParenR"/>
            </a:pPr>
            <a:r>
              <a:rPr lang="en-IN" sz="2400" dirty="0">
                <a:latin typeface="Times New Roman" pitchFamily="18" charset="0"/>
                <a:cs typeface="Times New Roman" pitchFamily="18" charset="0"/>
              </a:rPr>
              <a:t>Cheque discounting/ additional facilities granted to recover critical amount.</a:t>
            </a:r>
            <a:endParaRPr lang="en-US" sz="2400" dirty="0">
              <a:latin typeface="Times New Roman" pitchFamily="18" charset="0"/>
              <a:cs typeface="Times New Roman" pitchFamily="18" charset="0"/>
            </a:endParaRPr>
          </a:p>
          <a:p>
            <a:pPr>
              <a:buNone/>
            </a:pPr>
            <a:endParaRPr lang="en-US" sz="2400" dirty="0">
              <a:latin typeface="Times New Roman" pitchFamily="18" charset="0"/>
              <a:cs typeface="Times New Roman" pitchFamily="18" charset="0"/>
            </a:endParaRPr>
          </a:p>
          <a:p>
            <a:pPr lvl="0"/>
            <a:r>
              <a:rPr lang="en-IN" sz="2400" dirty="0">
                <a:latin typeface="Times New Roman" pitchFamily="18" charset="0"/>
                <a:cs typeface="Times New Roman" pitchFamily="18" charset="0"/>
              </a:rPr>
              <a:t>Asset classification is borrower wise and not facility wise.</a:t>
            </a:r>
            <a:endParaRPr lang="en-US" sz="2400" dirty="0">
              <a:latin typeface="Times New Roman" pitchFamily="18" charset="0"/>
              <a:cs typeface="Times New Roman" pitchFamily="18" charset="0"/>
            </a:endParaRPr>
          </a:p>
          <a:p>
            <a:pPr>
              <a:buNone/>
            </a:pPr>
            <a:endParaRPr lang="en-US" sz="2400" dirty="0">
              <a:latin typeface="Times New Roman" pitchFamily="18" charset="0"/>
              <a:cs typeface="Times New Roman" pitchFamily="18" charset="0"/>
            </a:endParaRPr>
          </a:p>
          <a:p>
            <a:pPr lvl="0"/>
            <a:r>
              <a:rPr lang="en-IN" sz="2400" dirty="0">
                <a:latin typeface="Times New Roman" pitchFamily="18" charset="0"/>
                <a:cs typeface="Times New Roman" pitchFamily="18" charset="0"/>
              </a:rPr>
              <a:t>Outstandings in devolved L/Cs / invoked B/G if parked in a separate account, same should be clubbed with o/s in CC account for determining asset classification.</a:t>
            </a:r>
            <a:endParaRPr lang="en-US" sz="2400" dirty="0">
              <a:latin typeface="Times New Roman" pitchFamily="18" charset="0"/>
              <a:cs typeface="Times New Roman" pitchFamily="18" charset="0"/>
            </a:endParaRPr>
          </a:p>
          <a:p>
            <a:pPr>
              <a:buNone/>
            </a:pPr>
            <a:endParaRPr lang="en-US" sz="2400" dirty="0">
              <a:latin typeface="Times New Roman" pitchFamily="18" charset="0"/>
              <a:cs typeface="Times New Roman" pitchFamily="18" charset="0"/>
            </a:endParaRPr>
          </a:p>
          <a:p>
            <a:pPr lvl="0"/>
            <a:r>
              <a:rPr lang="en-IN" sz="2400" dirty="0">
                <a:latin typeface="Times New Roman" pitchFamily="18" charset="0"/>
                <a:cs typeface="Times New Roman" pitchFamily="18" charset="0"/>
              </a:rPr>
              <a:t>Percolated NPA/ NPI – (Treasury operations)</a:t>
            </a:r>
            <a:endParaRPr lang="en-US" sz="2400" dirty="0">
              <a:latin typeface="Times New Roman" pitchFamily="18" charset="0"/>
              <a:cs typeface="Times New Roman" pitchFamily="18" charset="0"/>
            </a:endParaRPr>
          </a:p>
          <a:p>
            <a:pPr>
              <a:buNone/>
            </a:pPr>
            <a:endParaRPr lang="en-US"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812536"/>
          </a:xfrm>
        </p:spPr>
        <p:txBody>
          <a:bodyPr>
            <a:normAutofit fontScale="85000" lnSpcReduction="10000"/>
          </a:bodyPr>
          <a:lstStyle/>
          <a:p>
            <a:pPr lvl="0"/>
            <a:r>
              <a:rPr lang="en-IN" u="sng" dirty="0">
                <a:latin typeface="Times New Roman" pitchFamily="18" charset="0"/>
                <a:cs typeface="Times New Roman" pitchFamily="18" charset="0"/>
              </a:rPr>
              <a:t>Government guaranteed accounts:</a:t>
            </a:r>
            <a:r>
              <a:rPr lang="en-IN" dirty="0">
                <a:latin typeface="Times New Roman" pitchFamily="18" charset="0"/>
                <a:cs typeface="Times New Roman" pitchFamily="18" charset="0"/>
              </a:rPr>
              <a:t> Such accounts are classified as NPA only if the Central Government repudiates its guarantee when invoked. This exemption is not available to accounts backed by State Government Guarantees.</a:t>
            </a:r>
            <a:endParaRPr lang="en-US" dirty="0">
              <a:latin typeface="Times New Roman" pitchFamily="18" charset="0"/>
              <a:cs typeface="Times New Roman" pitchFamily="18" charset="0"/>
            </a:endParaRPr>
          </a:p>
          <a:p>
            <a:pPr lvl="0">
              <a:buNone/>
            </a:pPr>
            <a:r>
              <a:rPr lang="en-IN"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lvl="0"/>
            <a:r>
              <a:rPr lang="en-IN" u="sng" dirty="0">
                <a:latin typeface="Times New Roman" pitchFamily="18" charset="0"/>
                <a:cs typeface="Times New Roman" pitchFamily="18" charset="0"/>
              </a:rPr>
              <a:t>Consortium Accounts:</a:t>
            </a:r>
            <a:r>
              <a:rPr lang="en-IN" dirty="0">
                <a:latin typeface="Times New Roman" pitchFamily="18" charset="0"/>
                <a:cs typeface="Times New Roman" pitchFamily="18" charset="0"/>
              </a:rPr>
              <a:t> Classification of such advances should be based on record of recovery by each member Bank. Status of the account with Lead bank will not be the criteria.</a:t>
            </a: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a:p>
            <a:pPr lvl="0"/>
            <a:r>
              <a:rPr lang="en-IN" u="sng" dirty="0">
                <a:latin typeface="Times New Roman" pitchFamily="18" charset="0"/>
                <a:cs typeface="Times New Roman" pitchFamily="18" charset="0"/>
              </a:rPr>
              <a:t>Advance against Term Deposits/ NSC/ KVP/ :</a:t>
            </a:r>
            <a:r>
              <a:rPr lang="en-IN" dirty="0">
                <a:latin typeface="Times New Roman" pitchFamily="18" charset="0"/>
                <a:cs typeface="Times New Roman" pitchFamily="18" charset="0"/>
              </a:rPr>
              <a:t>  Such advances are exempted from NPA norms provided adequate margin is available in the accounts. Advance against gold ornaments/ Government securities are not exempted.</a:t>
            </a:r>
            <a:endParaRPr lang="en-US"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lvl="0"/>
            <a:r>
              <a:rPr lang="en-IN" u="sng" dirty="0">
                <a:latin typeface="Times New Roman" pitchFamily="18" charset="0"/>
                <a:cs typeface="Times New Roman" pitchFamily="18" charset="0"/>
              </a:rPr>
              <a:t>Net worth of borrower/ guarantor or availability of Security:</a:t>
            </a:r>
            <a:r>
              <a:rPr lang="en-IN" dirty="0">
                <a:latin typeface="Times New Roman" pitchFamily="18" charset="0"/>
                <a:cs typeface="Times New Roman" pitchFamily="18" charset="0"/>
              </a:rPr>
              <a:t> Since income recognition is based on recoveries, net worth of the borrower/ guarantor is irrelevant for the purpose of treating its account as NPA or otherwise</a:t>
            </a:r>
            <a:endParaRPr lang="en-US" dirty="0">
              <a:latin typeface="Times New Roman" pitchFamily="18" charset="0"/>
              <a:cs typeface="Times New Roman" pitchFamily="18" charset="0"/>
            </a:endParaRPr>
          </a:p>
          <a:p>
            <a:pPr>
              <a:buNone/>
            </a:pPr>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812536"/>
          </a:xfrm>
        </p:spPr>
        <p:txBody>
          <a:bodyPr>
            <a:normAutofit fontScale="70000" lnSpcReduction="20000"/>
          </a:bodyPr>
          <a:lstStyle/>
          <a:p>
            <a:pPr lvl="0"/>
            <a:r>
              <a:rPr lang="en-IN" sz="2600" u="sng" dirty="0">
                <a:latin typeface="Times New Roman" pitchFamily="18" charset="0"/>
                <a:cs typeface="Times New Roman" pitchFamily="18" charset="0"/>
              </a:rPr>
              <a:t>Advances to Staff:</a:t>
            </a:r>
            <a:r>
              <a:rPr lang="en-IN" sz="2600" dirty="0">
                <a:latin typeface="Times New Roman" pitchFamily="18" charset="0"/>
                <a:cs typeface="Times New Roman" pitchFamily="18" charset="0"/>
              </a:rPr>
              <a:t> Interest bearing advances should be included as part of advance portfolio. In case of Loans/advances granted to staff members where interest is payable after recovery of principal, interest need not be considered as overdue from the 1</a:t>
            </a:r>
            <a:r>
              <a:rPr lang="en-IN" sz="2600" baseline="30000" dirty="0">
                <a:latin typeface="Times New Roman" pitchFamily="18" charset="0"/>
                <a:cs typeface="Times New Roman" pitchFamily="18" charset="0"/>
              </a:rPr>
              <a:t>st</a:t>
            </a:r>
            <a:r>
              <a:rPr lang="en-IN" sz="2600" dirty="0">
                <a:latin typeface="Times New Roman" pitchFamily="18" charset="0"/>
                <a:cs typeface="Times New Roman" pitchFamily="18" charset="0"/>
              </a:rPr>
              <a:t> quarter onwards.</a:t>
            </a:r>
            <a:endParaRPr lang="en-US" sz="2600" dirty="0">
              <a:latin typeface="Times New Roman" pitchFamily="18" charset="0"/>
              <a:cs typeface="Times New Roman" pitchFamily="18" charset="0"/>
            </a:endParaRPr>
          </a:p>
          <a:p>
            <a:endParaRPr lang="en-US" sz="2600" dirty="0">
              <a:latin typeface="Times New Roman" pitchFamily="18" charset="0"/>
              <a:cs typeface="Times New Roman" pitchFamily="18" charset="0"/>
            </a:endParaRPr>
          </a:p>
          <a:p>
            <a:pPr lvl="0"/>
            <a:r>
              <a:rPr lang="en-IN" sz="2600" u="sng" dirty="0">
                <a:latin typeface="Times New Roman" pitchFamily="18" charset="0"/>
                <a:cs typeface="Times New Roman" pitchFamily="18" charset="0"/>
              </a:rPr>
              <a:t>Income Recognition:</a:t>
            </a:r>
          </a:p>
          <a:p>
            <a:pPr lvl="0"/>
            <a:r>
              <a:rPr lang="en-US" sz="2600" dirty="0">
                <a:latin typeface="Times New Roman" pitchFamily="18" charset="0"/>
                <a:cs typeface="Times New Roman" pitchFamily="18" charset="0"/>
              </a:rPr>
              <a:t>Internationally income from NPA is not recognized as income on accrual base but is booked as income  only when it is actually received.</a:t>
            </a:r>
          </a:p>
          <a:p>
            <a:pPr lvl="0"/>
            <a:r>
              <a:rPr lang="en-US" sz="2600" dirty="0">
                <a:latin typeface="Times New Roman" pitchFamily="18" charset="0"/>
                <a:cs typeface="Times New Roman" pitchFamily="18" charset="0"/>
              </a:rPr>
              <a:t>On the account turning NPA branch should reverse the interest already charged and not collected by debiting P&amp;L account and stop further application of interest. However the same should be recorded in Dummy Ledger.</a:t>
            </a:r>
          </a:p>
          <a:p>
            <a:pPr lvl="0"/>
            <a:r>
              <a:rPr lang="en-US" sz="2600" dirty="0">
                <a:latin typeface="Times New Roman" pitchFamily="18" charset="0"/>
                <a:cs typeface="Times New Roman" pitchFamily="18" charset="0"/>
              </a:rPr>
              <a:t>Interest on advances against Term Deposits ,KVP,LIC </a:t>
            </a:r>
            <a:r>
              <a:rPr lang="en-US" sz="2600" dirty="0" err="1">
                <a:latin typeface="Times New Roman" pitchFamily="18" charset="0"/>
                <a:cs typeface="Times New Roman" pitchFamily="18" charset="0"/>
              </a:rPr>
              <a:t>etc</a:t>
            </a:r>
            <a:r>
              <a:rPr lang="en-US" sz="2600" dirty="0">
                <a:latin typeface="Times New Roman" pitchFamily="18" charset="0"/>
                <a:cs typeface="Times New Roman" pitchFamily="18" charset="0"/>
              </a:rPr>
              <a:t> may be taken to income on due date provided adequate margin is available.</a:t>
            </a:r>
          </a:p>
          <a:p>
            <a:pPr lvl="0"/>
            <a:r>
              <a:rPr lang="en-US" sz="2600" dirty="0">
                <a:latin typeface="Times New Roman" pitchFamily="18" charset="0"/>
                <a:cs typeface="Times New Roman" pitchFamily="18" charset="0"/>
              </a:rPr>
              <a:t>In the case of Govt guaranteed accounts turning NPA interest on such advances should not be taken to income unless the interest is realized</a:t>
            </a:r>
          </a:p>
          <a:p>
            <a:pPr>
              <a:buNone/>
            </a:pPr>
            <a:endParaRPr lang="en-US" sz="2600" dirty="0">
              <a:latin typeface="Times New Roman" pitchFamily="18" charset="0"/>
              <a:cs typeface="Times New Roman" pitchFamily="18" charset="0"/>
            </a:endParaRPr>
          </a:p>
          <a:p>
            <a:pPr lvl="0"/>
            <a:r>
              <a:rPr lang="en-IN" sz="2600" u="sng" dirty="0">
                <a:latin typeface="Times New Roman" pitchFamily="18" charset="0"/>
                <a:cs typeface="Times New Roman" pitchFamily="18" charset="0"/>
              </a:rPr>
              <a:t>Appropriation in NPA Accounts:</a:t>
            </a:r>
            <a:r>
              <a:rPr lang="en-IN" sz="2600" dirty="0">
                <a:latin typeface="Times New Roman" pitchFamily="18" charset="0"/>
                <a:cs typeface="Times New Roman" pitchFamily="18" charset="0"/>
              </a:rPr>
              <a:t> Appropriation is done normally as per the internal policy of each Bank/ AS 9.As per RBI guidelines ,Banks are required to adopt an accounting policy and exercise the right of appropriation in a uniform and consistent manner  </a:t>
            </a:r>
            <a:endParaRPr lang="en-US" sz="2600" dirty="0">
              <a:latin typeface="Times New Roman" pitchFamily="18" charset="0"/>
              <a:cs typeface="Times New Roman" pitchFamily="18" charset="0"/>
            </a:endParaRPr>
          </a:p>
          <a:p>
            <a:pPr>
              <a:buNone/>
            </a:pPr>
            <a:endParaRPr lang="en-US"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812536"/>
          </a:xfrm>
        </p:spPr>
        <p:txBody>
          <a:bodyPr>
            <a:normAutofit fontScale="92500" lnSpcReduction="20000"/>
          </a:bodyPr>
          <a:lstStyle/>
          <a:p>
            <a:pPr lvl="0"/>
            <a:r>
              <a:rPr lang="en-IN" u="sng" dirty="0"/>
              <a:t>Classification of Advances:</a:t>
            </a:r>
            <a:endParaRPr lang="en-US" dirty="0"/>
          </a:p>
          <a:p>
            <a:pPr>
              <a:buFont typeface="Courier New" pitchFamily="49" charset="0"/>
              <a:buChar char="o"/>
            </a:pPr>
            <a:r>
              <a:rPr lang="en-IN" dirty="0"/>
              <a:t>Standard</a:t>
            </a:r>
            <a:endParaRPr lang="en-US" dirty="0"/>
          </a:p>
          <a:p>
            <a:pPr>
              <a:buFont typeface="Courier New" pitchFamily="49" charset="0"/>
              <a:buChar char="o"/>
            </a:pPr>
            <a:r>
              <a:rPr lang="en-IN" dirty="0"/>
              <a:t>Sub-standard </a:t>
            </a:r>
            <a:endParaRPr lang="en-US" dirty="0"/>
          </a:p>
          <a:p>
            <a:pPr>
              <a:buFont typeface="Courier New" pitchFamily="49" charset="0"/>
              <a:buChar char="o"/>
            </a:pPr>
            <a:r>
              <a:rPr lang="en-IN" dirty="0"/>
              <a:t>Doubtful assets</a:t>
            </a:r>
            <a:endParaRPr lang="en-US" dirty="0"/>
          </a:p>
          <a:p>
            <a:pPr>
              <a:buFont typeface="Courier New" pitchFamily="49" charset="0"/>
              <a:buChar char="o"/>
            </a:pPr>
            <a:r>
              <a:rPr lang="en-IN" dirty="0"/>
              <a:t>Loss Assets</a:t>
            </a:r>
            <a:endParaRPr lang="en-US" dirty="0"/>
          </a:p>
          <a:p>
            <a:pPr>
              <a:buNone/>
            </a:pPr>
            <a:endParaRPr lang="en-US" dirty="0"/>
          </a:p>
          <a:p>
            <a:r>
              <a:rPr lang="en-IN" dirty="0"/>
              <a:t>Classification is meant for the purpose of computing the amount of provision to be made in respect of advance.</a:t>
            </a:r>
            <a:endParaRPr lang="en-US" dirty="0"/>
          </a:p>
          <a:p>
            <a:pPr>
              <a:buNone/>
            </a:pPr>
            <a:endParaRPr lang="en-US" dirty="0"/>
          </a:p>
          <a:p>
            <a:pPr lvl="0"/>
            <a:r>
              <a:rPr lang="en-IN" dirty="0"/>
              <a:t>Up gradation of Loan accounts earlier  classified as NPA.</a:t>
            </a:r>
            <a:endParaRPr lang="en-US" dirty="0"/>
          </a:p>
          <a:p>
            <a:pPr>
              <a:buNone/>
            </a:pPr>
            <a:endParaRPr lang="en-US" dirty="0"/>
          </a:p>
          <a:p>
            <a:r>
              <a:rPr lang="en-IN" dirty="0"/>
              <a:t>If </a:t>
            </a:r>
            <a:r>
              <a:rPr lang="en-IN" dirty="0">
                <a:solidFill>
                  <a:srgbClr val="FF0000"/>
                </a:solidFill>
              </a:rPr>
              <a:t>all</a:t>
            </a:r>
            <a:r>
              <a:rPr lang="en-IN" dirty="0"/>
              <a:t> arrears of interest and principal are paid by the borrower in the case of NPA accounts, such accounts may be upgraded as standard. It should be ensured that no additional facility/excess/</a:t>
            </a:r>
            <a:r>
              <a:rPr lang="en-IN" dirty="0" err="1"/>
              <a:t>adhoc</a:t>
            </a:r>
            <a:r>
              <a:rPr lang="en-IN" dirty="0"/>
              <a:t> is permitted to regularise the arrears.                                             </a:t>
            </a:r>
            <a:endParaRPr lang="en-US"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736336"/>
          </a:xfrm>
        </p:spPr>
        <p:txBody>
          <a:bodyPr/>
          <a:lstStyle/>
          <a:p>
            <a:pPr lvl="0"/>
            <a:r>
              <a:rPr lang="en-IN" sz="2400" dirty="0">
                <a:latin typeface="Times New Roman" pitchFamily="18" charset="0"/>
                <a:cs typeface="Times New Roman" pitchFamily="18" charset="0"/>
              </a:rPr>
              <a:t>Provisioning for Loans and Advances (RBI Circular 2014)</a:t>
            </a:r>
          </a:p>
          <a:p>
            <a:pPr lvl="0"/>
            <a:endParaRPr lang="en-US" dirty="0"/>
          </a:p>
          <a:p>
            <a:endParaRPr lang="en-US" dirty="0"/>
          </a:p>
        </p:txBody>
      </p:sp>
      <p:graphicFrame>
        <p:nvGraphicFramePr>
          <p:cNvPr id="4" name="Table 3"/>
          <p:cNvGraphicFramePr>
            <a:graphicFrameLocks noGrp="1"/>
          </p:cNvGraphicFramePr>
          <p:nvPr/>
        </p:nvGraphicFramePr>
        <p:xfrm>
          <a:off x="685800" y="1524000"/>
          <a:ext cx="7467600" cy="4800600"/>
        </p:xfrm>
        <a:graphic>
          <a:graphicData uri="http://schemas.openxmlformats.org/drawingml/2006/table">
            <a:tbl>
              <a:tblPr firstRow="1" bandRow="1">
                <a:tableStyleId>{9D7B26C5-4107-4FEC-AEDC-1716B250A1EF}</a:tableStyleId>
              </a:tblPr>
              <a:tblGrid>
                <a:gridCol w="3733800">
                  <a:extLst>
                    <a:ext uri="{9D8B030D-6E8A-4147-A177-3AD203B41FA5}">
                      <a16:colId xmlns:a16="http://schemas.microsoft.com/office/drawing/2014/main" xmlns="" val="20000"/>
                    </a:ext>
                  </a:extLst>
                </a:gridCol>
                <a:gridCol w="3733800">
                  <a:extLst>
                    <a:ext uri="{9D8B030D-6E8A-4147-A177-3AD203B41FA5}">
                      <a16:colId xmlns:a16="http://schemas.microsoft.com/office/drawing/2014/main" xmlns="" val="20001"/>
                    </a:ext>
                  </a:extLst>
                </a:gridCol>
              </a:tblGrid>
              <a:tr h="383743">
                <a:tc>
                  <a:txBody>
                    <a:bodyPr/>
                    <a:lstStyle/>
                    <a:p>
                      <a:r>
                        <a:rPr lang="en-US" dirty="0">
                          <a:latin typeface="Times New Roman" pitchFamily="18" charset="0"/>
                          <a:cs typeface="Times New Roman" pitchFamily="18" charset="0"/>
                        </a:rPr>
                        <a:t>Classification</a:t>
                      </a:r>
                    </a:p>
                  </a:txBody>
                  <a:tcPr/>
                </a:tc>
                <a:tc>
                  <a:txBody>
                    <a:bodyPr/>
                    <a:lstStyle/>
                    <a:p>
                      <a:r>
                        <a:rPr lang="en-US" dirty="0">
                          <a:latin typeface="Times New Roman" pitchFamily="18" charset="0"/>
                          <a:cs typeface="Times New Roman" pitchFamily="18" charset="0"/>
                        </a:rPr>
                        <a:t>Provision</a:t>
                      </a:r>
                    </a:p>
                  </a:txBody>
                  <a:tcPr/>
                </a:tc>
                <a:extLst>
                  <a:ext uri="{0D108BD9-81ED-4DB2-BD59-A6C34878D82A}">
                    <a16:rowId xmlns:a16="http://schemas.microsoft.com/office/drawing/2014/main" xmlns="" val="10000"/>
                  </a:ext>
                </a:extLst>
              </a:tr>
              <a:tr h="1513945">
                <a:tc>
                  <a:txBody>
                    <a:bodyPr/>
                    <a:lstStyle/>
                    <a:p>
                      <a:r>
                        <a:rPr kumimoji="0" lang="en-IN" sz="1800" b="1" kern="1200" dirty="0">
                          <a:solidFill>
                            <a:schemeClr val="tx1"/>
                          </a:solidFill>
                          <a:latin typeface="Times New Roman" pitchFamily="18" charset="0"/>
                          <a:ea typeface="+mn-ea"/>
                          <a:cs typeface="Times New Roman" pitchFamily="18" charset="0"/>
                        </a:rPr>
                        <a:t>A) Standard Assets</a:t>
                      </a:r>
                      <a:endParaRPr lang="en-US" b="1" dirty="0">
                        <a:latin typeface="Times New Roman" pitchFamily="18" charset="0"/>
                        <a:cs typeface="Times New Roman" pitchFamily="18" charset="0"/>
                      </a:endParaRPr>
                    </a:p>
                  </a:txBody>
                  <a:tcPr/>
                </a:tc>
                <a:tc>
                  <a:txBody>
                    <a:bodyPr/>
                    <a:lstStyle/>
                    <a:p>
                      <a:r>
                        <a:rPr kumimoji="0" lang="en-IN" sz="1800" kern="1200" dirty="0">
                          <a:solidFill>
                            <a:schemeClr val="tx1"/>
                          </a:solidFill>
                          <a:latin typeface="Times New Roman" pitchFamily="18" charset="0"/>
                          <a:ea typeface="+mn-ea"/>
                          <a:cs typeface="Times New Roman" pitchFamily="18" charset="0"/>
                        </a:rPr>
                        <a:t>0.25% (SME)</a:t>
                      </a:r>
                      <a:endParaRPr kumimoji="0" lang="en-US" sz="1800" kern="1200" dirty="0">
                        <a:solidFill>
                          <a:schemeClr val="tx1"/>
                        </a:solidFill>
                        <a:latin typeface="Times New Roman" pitchFamily="18" charset="0"/>
                        <a:ea typeface="+mn-ea"/>
                        <a:cs typeface="Times New Roman" pitchFamily="18" charset="0"/>
                      </a:endParaRPr>
                    </a:p>
                    <a:p>
                      <a:r>
                        <a:rPr kumimoji="0" lang="en-IN" sz="1800" kern="1200" dirty="0">
                          <a:solidFill>
                            <a:schemeClr val="tx1"/>
                          </a:solidFill>
                          <a:latin typeface="Times New Roman" pitchFamily="18" charset="0"/>
                          <a:ea typeface="+mn-ea"/>
                          <a:cs typeface="Times New Roman" pitchFamily="18" charset="0"/>
                        </a:rPr>
                        <a:t>1.00% (CRE)</a:t>
                      </a:r>
                      <a:endParaRPr kumimoji="0" lang="en-US" sz="1800" kern="1200" dirty="0">
                        <a:solidFill>
                          <a:schemeClr val="tx1"/>
                        </a:solidFill>
                        <a:latin typeface="Times New Roman" pitchFamily="18" charset="0"/>
                        <a:ea typeface="+mn-ea"/>
                        <a:cs typeface="Times New Roman" pitchFamily="18" charset="0"/>
                      </a:endParaRPr>
                    </a:p>
                    <a:p>
                      <a:r>
                        <a:rPr kumimoji="0" lang="en-IN" sz="1800" kern="1200" dirty="0">
                          <a:solidFill>
                            <a:schemeClr val="tx1"/>
                          </a:solidFill>
                          <a:latin typeface="Times New Roman" pitchFamily="18" charset="0"/>
                          <a:ea typeface="+mn-ea"/>
                          <a:cs typeface="Times New Roman" pitchFamily="18" charset="0"/>
                        </a:rPr>
                        <a:t>0.75% (CRE – Residential Housing)</a:t>
                      </a:r>
                      <a:endParaRPr kumimoji="0" lang="en-US" sz="1800" kern="1200" dirty="0">
                        <a:solidFill>
                          <a:schemeClr val="tx1"/>
                        </a:solidFill>
                        <a:latin typeface="Times New Roman" pitchFamily="18" charset="0"/>
                        <a:ea typeface="+mn-ea"/>
                        <a:cs typeface="Times New Roman" pitchFamily="18" charset="0"/>
                      </a:endParaRPr>
                    </a:p>
                    <a:p>
                      <a:r>
                        <a:rPr kumimoji="0" lang="en-IN" sz="1800" kern="1200" dirty="0">
                          <a:solidFill>
                            <a:schemeClr val="tx1"/>
                          </a:solidFill>
                          <a:latin typeface="Times New Roman" pitchFamily="18" charset="0"/>
                          <a:ea typeface="+mn-ea"/>
                          <a:cs typeface="Times New Roman" pitchFamily="18" charset="0"/>
                        </a:rPr>
                        <a:t>0.40% others</a:t>
                      </a:r>
                      <a:endParaRPr lang="en-US" dirty="0">
                        <a:latin typeface="Times New Roman" pitchFamily="18" charset="0"/>
                        <a:cs typeface="Times New Roman" pitchFamily="18" charset="0"/>
                      </a:endParaRPr>
                    </a:p>
                  </a:txBody>
                  <a:tcPr/>
                </a:tc>
                <a:extLst>
                  <a:ext uri="{0D108BD9-81ED-4DB2-BD59-A6C34878D82A}">
                    <a16:rowId xmlns:a16="http://schemas.microsoft.com/office/drawing/2014/main" xmlns="" val="10001"/>
                  </a:ext>
                </a:extLst>
              </a:tr>
              <a:tr h="626737">
                <a:tc gridSpan="2">
                  <a:txBody>
                    <a:bodyPr/>
                    <a:lstStyle/>
                    <a:p>
                      <a:pPr marL="0" marR="0">
                        <a:lnSpc>
                          <a:spcPct val="115000"/>
                        </a:lnSpc>
                        <a:spcBef>
                          <a:spcPts val="0"/>
                        </a:spcBef>
                        <a:spcAft>
                          <a:spcPts val="0"/>
                        </a:spcAft>
                      </a:pPr>
                      <a:r>
                        <a:rPr lang="en-IN" sz="1800" b="1" dirty="0">
                          <a:latin typeface="Times New Roman" pitchFamily="18" charset="0"/>
                          <a:ea typeface="Calibri"/>
                          <a:cs typeface="Times New Roman" pitchFamily="18" charset="0"/>
                        </a:rPr>
                        <a:t>Restructured Accounts classified as Standard will attract higher provision (3.50% - 5.00%)</a:t>
                      </a:r>
                      <a:endParaRPr lang="en-US" sz="1800" b="1" dirty="0">
                        <a:latin typeface="Times New Roman" pitchFamily="18" charset="0"/>
                        <a:ea typeface="Calibri"/>
                        <a:cs typeface="Times New Roman" pitchFamily="18" charset="0"/>
                      </a:endParaRPr>
                    </a:p>
                  </a:txBody>
                  <a:tcPr marL="68580" marR="68580" marT="0" marB="0"/>
                </a:tc>
                <a:tc hMerge="1">
                  <a:txBody>
                    <a:bodyPr/>
                    <a:lstStyle/>
                    <a:p>
                      <a:pPr marL="0" marR="0">
                        <a:lnSpc>
                          <a:spcPct val="115000"/>
                        </a:lnSpc>
                        <a:spcBef>
                          <a:spcPts val="0"/>
                        </a:spcBef>
                        <a:spcAft>
                          <a:spcPts val="0"/>
                        </a:spcAft>
                      </a:pPr>
                      <a:endParaRPr lang="en-US" sz="1100" dirty="0">
                        <a:latin typeface="Calibri"/>
                        <a:ea typeface="Calibri"/>
                        <a:cs typeface="Times New Roman"/>
                      </a:endParaRPr>
                    </a:p>
                  </a:txBody>
                  <a:tcPr marL="68580" marR="68580" marT="0" marB="0"/>
                </a:tc>
                <a:extLst>
                  <a:ext uri="{0D108BD9-81ED-4DB2-BD59-A6C34878D82A}">
                    <a16:rowId xmlns:a16="http://schemas.microsoft.com/office/drawing/2014/main" xmlns="" val="10002"/>
                  </a:ext>
                </a:extLst>
              </a:tr>
              <a:tr h="662351">
                <a:tc>
                  <a:txBody>
                    <a:bodyPr/>
                    <a:lstStyle/>
                    <a:p>
                      <a:r>
                        <a:rPr kumimoji="0" lang="en-IN" sz="1800" b="1" kern="1200" dirty="0">
                          <a:solidFill>
                            <a:schemeClr val="tx1"/>
                          </a:solidFill>
                          <a:latin typeface="Times New Roman" pitchFamily="18" charset="0"/>
                          <a:ea typeface="+mn-ea"/>
                          <a:cs typeface="Times New Roman" pitchFamily="18" charset="0"/>
                        </a:rPr>
                        <a:t>B) Sub-standard Assets</a:t>
                      </a:r>
                      <a:endParaRPr lang="en-US" b="1" dirty="0">
                        <a:latin typeface="Times New Roman" pitchFamily="18" charset="0"/>
                        <a:cs typeface="Times New Roman" pitchFamily="18" charset="0"/>
                      </a:endParaRPr>
                    </a:p>
                  </a:txBody>
                  <a:tcPr/>
                </a:tc>
                <a:tc>
                  <a:txBody>
                    <a:bodyPr/>
                    <a:lstStyle/>
                    <a:p>
                      <a:r>
                        <a:rPr kumimoji="0" lang="en-IN" sz="1800" kern="1200" dirty="0">
                          <a:solidFill>
                            <a:schemeClr val="tx1"/>
                          </a:solidFill>
                          <a:latin typeface="Times New Roman" pitchFamily="18" charset="0"/>
                          <a:ea typeface="+mn-ea"/>
                          <a:cs typeface="Times New Roman" pitchFamily="18" charset="0"/>
                        </a:rPr>
                        <a:t>15% (Secured)</a:t>
                      </a:r>
                      <a:endParaRPr kumimoji="0" lang="en-US" sz="1800" kern="1200" dirty="0">
                        <a:solidFill>
                          <a:schemeClr val="tx1"/>
                        </a:solidFill>
                        <a:latin typeface="Times New Roman" pitchFamily="18" charset="0"/>
                        <a:ea typeface="+mn-ea"/>
                        <a:cs typeface="Times New Roman" pitchFamily="18" charset="0"/>
                      </a:endParaRPr>
                    </a:p>
                    <a:p>
                      <a:r>
                        <a:rPr kumimoji="0" lang="en-IN" sz="1800" kern="1200" dirty="0">
                          <a:solidFill>
                            <a:schemeClr val="tx1"/>
                          </a:solidFill>
                          <a:latin typeface="Times New Roman" pitchFamily="18" charset="0"/>
                          <a:ea typeface="+mn-ea"/>
                          <a:cs typeface="Times New Roman" pitchFamily="18" charset="0"/>
                        </a:rPr>
                        <a:t>25% (Unsecured)</a:t>
                      </a:r>
                      <a:endParaRPr lang="en-US" dirty="0">
                        <a:latin typeface="Times New Roman" pitchFamily="18" charset="0"/>
                        <a:cs typeface="Times New Roman" pitchFamily="18" charset="0"/>
                      </a:endParaRPr>
                    </a:p>
                  </a:txBody>
                  <a:tcPr/>
                </a:tc>
                <a:extLst>
                  <a:ext uri="{0D108BD9-81ED-4DB2-BD59-A6C34878D82A}">
                    <a16:rowId xmlns:a16="http://schemas.microsoft.com/office/drawing/2014/main" xmlns="" val="10003"/>
                  </a:ext>
                </a:extLst>
              </a:tr>
              <a:tr h="1230081">
                <a:tc>
                  <a:txBody>
                    <a:bodyPr/>
                    <a:lstStyle/>
                    <a:p>
                      <a:pPr lvl="0"/>
                      <a:r>
                        <a:rPr kumimoji="0" lang="en-IN" sz="1800" b="1" kern="1200" dirty="0">
                          <a:solidFill>
                            <a:schemeClr val="tx1"/>
                          </a:solidFill>
                          <a:latin typeface="Times New Roman" pitchFamily="18" charset="0"/>
                          <a:ea typeface="+mn-ea"/>
                          <a:cs typeface="Times New Roman" pitchFamily="18" charset="0"/>
                        </a:rPr>
                        <a:t>C) Doubtful Assets</a:t>
                      </a:r>
                      <a:endParaRPr kumimoji="0" lang="en-US" sz="1800" b="1" kern="1200" dirty="0">
                        <a:solidFill>
                          <a:schemeClr val="tx1"/>
                        </a:solidFill>
                        <a:latin typeface="Times New Roman" pitchFamily="18" charset="0"/>
                        <a:ea typeface="+mn-ea"/>
                        <a:cs typeface="Times New Roman" pitchFamily="18" charset="0"/>
                      </a:endParaRPr>
                    </a:p>
                    <a:p>
                      <a:r>
                        <a:rPr kumimoji="0" lang="en-IN" sz="1800" kern="1200" dirty="0">
                          <a:solidFill>
                            <a:schemeClr val="tx1"/>
                          </a:solidFill>
                          <a:latin typeface="Times New Roman" pitchFamily="18" charset="0"/>
                          <a:ea typeface="+mn-ea"/>
                          <a:cs typeface="Times New Roman" pitchFamily="18" charset="0"/>
                        </a:rPr>
                        <a:t> </a:t>
                      </a:r>
                      <a:r>
                        <a:rPr kumimoji="0" lang="en-IN" sz="1800" kern="1200" dirty="0" err="1">
                          <a:solidFill>
                            <a:schemeClr val="tx1"/>
                          </a:solidFill>
                          <a:latin typeface="Times New Roman" pitchFamily="18" charset="0"/>
                          <a:ea typeface="+mn-ea"/>
                          <a:cs typeface="Times New Roman" pitchFamily="18" charset="0"/>
                        </a:rPr>
                        <a:t>Upto</a:t>
                      </a:r>
                      <a:r>
                        <a:rPr kumimoji="0" lang="en-IN" sz="1800" kern="1200" dirty="0">
                          <a:solidFill>
                            <a:schemeClr val="tx1"/>
                          </a:solidFill>
                          <a:latin typeface="Times New Roman" pitchFamily="18" charset="0"/>
                          <a:ea typeface="+mn-ea"/>
                          <a:cs typeface="Times New Roman" pitchFamily="18" charset="0"/>
                        </a:rPr>
                        <a:t> 1 Year</a:t>
                      </a:r>
                      <a:endParaRPr kumimoji="0" lang="en-US" sz="1800" kern="1200" dirty="0">
                        <a:solidFill>
                          <a:schemeClr val="tx1"/>
                        </a:solidFill>
                        <a:latin typeface="Times New Roman" pitchFamily="18" charset="0"/>
                        <a:ea typeface="+mn-ea"/>
                        <a:cs typeface="Times New Roman" pitchFamily="18" charset="0"/>
                      </a:endParaRPr>
                    </a:p>
                    <a:p>
                      <a:r>
                        <a:rPr kumimoji="0" lang="en-IN" sz="1800" kern="1200" dirty="0">
                          <a:solidFill>
                            <a:schemeClr val="tx1"/>
                          </a:solidFill>
                          <a:latin typeface="Times New Roman" pitchFamily="18" charset="0"/>
                          <a:ea typeface="+mn-ea"/>
                          <a:cs typeface="Times New Roman" pitchFamily="18" charset="0"/>
                        </a:rPr>
                        <a:t> More than 1 year </a:t>
                      </a:r>
                      <a:r>
                        <a:rPr kumimoji="0" lang="en-IN" sz="1800" kern="1200" dirty="0" err="1">
                          <a:solidFill>
                            <a:schemeClr val="tx1"/>
                          </a:solidFill>
                          <a:latin typeface="Times New Roman" pitchFamily="18" charset="0"/>
                          <a:ea typeface="+mn-ea"/>
                          <a:cs typeface="Times New Roman" pitchFamily="18" charset="0"/>
                        </a:rPr>
                        <a:t>upto</a:t>
                      </a:r>
                      <a:r>
                        <a:rPr kumimoji="0" lang="en-IN" sz="1800" kern="1200" dirty="0">
                          <a:solidFill>
                            <a:schemeClr val="tx1"/>
                          </a:solidFill>
                          <a:latin typeface="Times New Roman" pitchFamily="18" charset="0"/>
                          <a:ea typeface="+mn-ea"/>
                          <a:cs typeface="Times New Roman" pitchFamily="18" charset="0"/>
                        </a:rPr>
                        <a:t> 3 years</a:t>
                      </a:r>
                      <a:endParaRPr kumimoji="0" lang="en-US" sz="1800" kern="1200" dirty="0">
                        <a:solidFill>
                          <a:schemeClr val="tx1"/>
                        </a:solidFill>
                        <a:latin typeface="Times New Roman" pitchFamily="18" charset="0"/>
                        <a:ea typeface="+mn-ea"/>
                        <a:cs typeface="Times New Roman" pitchFamily="18" charset="0"/>
                      </a:endParaRPr>
                    </a:p>
                    <a:p>
                      <a:r>
                        <a:rPr kumimoji="0" lang="en-IN" sz="1800" kern="1200" dirty="0">
                          <a:solidFill>
                            <a:schemeClr val="tx1"/>
                          </a:solidFill>
                          <a:latin typeface="Times New Roman" pitchFamily="18" charset="0"/>
                          <a:ea typeface="+mn-ea"/>
                          <a:cs typeface="Times New Roman" pitchFamily="18" charset="0"/>
                        </a:rPr>
                        <a:t>  More than 3 years</a:t>
                      </a:r>
                      <a:endParaRPr lang="en-US" dirty="0">
                        <a:latin typeface="Times New Roman" pitchFamily="18" charset="0"/>
                        <a:cs typeface="Times New Roman" pitchFamily="18" charset="0"/>
                      </a:endParaRPr>
                    </a:p>
                  </a:txBody>
                  <a:tcPr/>
                </a:tc>
                <a:tc>
                  <a:txBody>
                    <a:bodyPr/>
                    <a:lstStyle/>
                    <a:p>
                      <a:r>
                        <a:rPr kumimoji="0" lang="en-IN" sz="1800" kern="1200" dirty="0">
                          <a:solidFill>
                            <a:schemeClr val="tx1"/>
                          </a:solidFill>
                          <a:latin typeface="Times New Roman" pitchFamily="18" charset="0"/>
                          <a:ea typeface="+mn-ea"/>
                          <a:cs typeface="Times New Roman" pitchFamily="18" charset="0"/>
                        </a:rPr>
                        <a:t> </a:t>
                      </a:r>
                      <a:endParaRPr kumimoji="0" lang="en-US" sz="1800" kern="1200" dirty="0">
                        <a:solidFill>
                          <a:schemeClr val="tx1"/>
                        </a:solidFill>
                        <a:latin typeface="Times New Roman" pitchFamily="18" charset="0"/>
                        <a:ea typeface="+mn-ea"/>
                        <a:cs typeface="Times New Roman" pitchFamily="18" charset="0"/>
                      </a:endParaRPr>
                    </a:p>
                    <a:p>
                      <a:r>
                        <a:rPr kumimoji="0" lang="en-IN" sz="1800" kern="1200" dirty="0">
                          <a:solidFill>
                            <a:schemeClr val="tx1"/>
                          </a:solidFill>
                          <a:latin typeface="Times New Roman" pitchFamily="18" charset="0"/>
                          <a:ea typeface="+mn-ea"/>
                          <a:cs typeface="Times New Roman" pitchFamily="18" charset="0"/>
                        </a:rPr>
                        <a:t>25%</a:t>
                      </a:r>
                      <a:endParaRPr kumimoji="0" lang="en-US" sz="1800" kern="1200" dirty="0">
                        <a:solidFill>
                          <a:schemeClr val="tx1"/>
                        </a:solidFill>
                        <a:latin typeface="Times New Roman" pitchFamily="18" charset="0"/>
                        <a:ea typeface="+mn-ea"/>
                        <a:cs typeface="Times New Roman" pitchFamily="18" charset="0"/>
                      </a:endParaRPr>
                    </a:p>
                    <a:p>
                      <a:r>
                        <a:rPr kumimoji="0" lang="en-IN" sz="1800" kern="1200" dirty="0">
                          <a:solidFill>
                            <a:schemeClr val="tx1"/>
                          </a:solidFill>
                          <a:latin typeface="Times New Roman" pitchFamily="18" charset="0"/>
                          <a:ea typeface="+mn-ea"/>
                          <a:cs typeface="Times New Roman" pitchFamily="18" charset="0"/>
                        </a:rPr>
                        <a:t>40%</a:t>
                      </a:r>
                      <a:endParaRPr kumimoji="0" lang="en-US" sz="1800" kern="1200" dirty="0">
                        <a:solidFill>
                          <a:schemeClr val="tx1"/>
                        </a:solidFill>
                        <a:latin typeface="Times New Roman" pitchFamily="18" charset="0"/>
                        <a:ea typeface="+mn-ea"/>
                        <a:cs typeface="Times New Roman" pitchFamily="18" charset="0"/>
                      </a:endParaRPr>
                    </a:p>
                    <a:p>
                      <a:r>
                        <a:rPr kumimoji="0" lang="en-IN" sz="1800" kern="1200" dirty="0">
                          <a:solidFill>
                            <a:schemeClr val="tx1"/>
                          </a:solidFill>
                          <a:latin typeface="Times New Roman" pitchFamily="18" charset="0"/>
                          <a:ea typeface="+mn-ea"/>
                          <a:cs typeface="Times New Roman" pitchFamily="18" charset="0"/>
                        </a:rPr>
                        <a:t>100%</a:t>
                      </a:r>
                      <a:endParaRPr lang="en-US" dirty="0">
                        <a:latin typeface="Times New Roman" pitchFamily="18" charset="0"/>
                        <a:cs typeface="Times New Roman" pitchFamily="18" charset="0"/>
                      </a:endParaRPr>
                    </a:p>
                  </a:txBody>
                  <a:tcPr/>
                </a:tc>
                <a:extLst>
                  <a:ext uri="{0D108BD9-81ED-4DB2-BD59-A6C34878D82A}">
                    <a16:rowId xmlns:a16="http://schemas.microsoft.com/office/drawing/2014/main" xmlns="" val="10004"/>
                  </a:ext>
                </a:extLst>
              </a:tr>
              <a:tr h="383743">
                <a:tc>
                  <a:txBody>
                    <a:bodyPr/>
                    <a:lstStyle/>
                    <a:p>
                      <a:r>
                        <a:rPr lang="en-US" b="1" dirty="0">
                          <a:latin typeface="Times New Roman" pitchFamily="18" charset="0"/>
                          <a:cs typeface="Times New Roman" pitchFamily="18" charset="0"/>
                        </a:rPr>
                        <a:t>D) Loss Assets</a:t>
                      </a:r>
                    </a:p>
                  </a:txBody>
                  <a:tcPr/>
                </a:tc>
                <a:tc>
                  <a:txBody>
                    <a:bodyPr/>
                    <a:lstStyle/>
                    <a:p>
                      <a:r>
                        <a:rPr lang="en-US" dirty="0">
                          <a:latin typeface="Times New Roman" pitchFamily="18" charset="0"/>
                          <a:cs typeface="Times New Roman" pitchFamily="18" charset="0"/>
                        </a:rPr>
                        <a:t>100%</a:t>
                      </a:r>
                    </a:p>
                  </a:txBody>
                  <a:tcPr/>
                </a:tc>
                <a:extLst>
                  <a:ext uri="{0D108BD9-81ED-4DB2-BD59-A6C34878D82A}">
                    <a16:rowId xmlns:a16="http://schemas.microsoft.com/office/drawing/2014/main" xmlns="" val="10005"/>
                  </a:ext>
                </a:extLst>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xmlns="" name="Parallax" id="{3388167B-A2EB-4685-9635-1831D9AEF8C4}" vid="{1A9F9826-882C-40B9-8F38-5A3B8CFD196D}"/>
    </a:ext>
  </a:extLst>
</a:theme>
</file>

<file path=docProps/app.xml><?xml version="1.0" encoding="utf-8"?>
<Properties xmlns="http://schemas.openxmlformats.org/officeDocument/2006/extended-properties" xmlns:vt="http://schemas.openxmlformats.org/officeDocument/2006/docPropsVTypes">
  <Template>TM03457496[[fn=Parallax]]</Template>
  <TotalTime>88</TotalTime>
  <Words>614</Words>
  <Application>Microsoft Office PowerPoint</Application>
  <PresentationFormat>On-screen Show (4:3)</PresentationFormat>
  <Paragraphs>74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Parallax</vt:lpstr>
      <vt:lpstr>Income Recognition and Asset Classification Norms (IRAC)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Income Recognition and Asset Classification Norms</dc:title>
  <dc:creator>ICAI13</dc:creator>
  <cp:lastModifiedBy>ICAI13</cp:lastModifiedBy>
  <cp:revision>15</cp:revision>
  <dcterms:created xsi:type="dcterms:W3CDTF">2006-08-16T00:00:00Z</dcterms:created>
  <dcterms:modified xsi:type="dcterms:W3CDTF">2018-03-17T07:05:57Z</dcterms:modified>
</cp:coreProperties>
</file>